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1.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Note: Health management is enabled by default.</a:t>
            </a:r>
          </a:p>
          <a:p>
            <a:pPr rtl="0" lvl="0">
              <a:spcBef>
                <a:spcPts val="0"/>
              </a:spcBef>
              <a:buNone/>
            </a:pPr>
            <a:r>
              <a:rPr lang="en"/>
              <a:t>Health Policies are one of the two operational policies in the Intelligent management. (The other is Service Policy)</a:t>
            </a:r>
          </a:p>
          <a:p>
            <a:pPr rtl="0" lvl="0">
              <a:spcBef>
                <a:spcPts val="0"/>
              </a:spcBef>
              <a:buNone/>
            </a:pPr>
            <a:r>
              <a:rPr lang="en"/>
              <a:t>System comes with predefined health conditions such as excessive memory usage and excessive response time</a:t>
            </a:r>
          </a:p>
          <a:p>
            <a:pPr>
              <a:spcBef>
                <a:spcPts val="0"/>
              </a:spcBef>
              <a:buNone/>
            </a:pPr>
            <a:r>
              <a:rPr lang="en"/>
              <a:t>Health controller is a highly available controller. If active process fails, it can become active on another node agent or dmgr process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A custom health policy can use metrics collected at On Demand Router, PMI, Mbean operations and attributes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Application Edition management enables use of multiple editions simultaneously, directing different users to different editions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Each Application edition deployed is always in one of the three states: Active, Inactive, Validation</a:t>
            </a:r>
          </a:p>
          <a:p>
            <a:pPr rtl="0" lvl="0">
              <a:spcBef>
                <a:spcPts val="0"/>
              </a:spcBef>
              <a:buNone/>
            </a:pPr>
            <a:r>
              <a:rPr lang="en"/>
              <a:t>There can be only one edition in active state and one edition in validation state for each application and deployment target combination</a:t>
            </a:r>
          </a:p>
          <a:p>
            <a:pPr rtl="0" lvl="0">
              <a:spcBef>
                <a:spcPts val="0"/>
              </a:spcBef>
              <a:buNone/>
            </a:pPr>
            <a:r>
              <a:rPr lang="en"/>
              <a:t>An edition in inactive state will NOT be started when WAS starts</a:t>
            </a:r>
          </a:p>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Autonomic managers are set of components that deliver intelligent management</a:t>
            </a:r>
          </a:p>
          <a:p>
            <a:pPr rtl="0" lvl="0">
              <a:spcBef>
                <a:spcPts val="0"/>
              </a:spcBef>
              <a:buNone/>
            </a:pPr>
            <a:r>
              <a:rPr lang="en"/>
              <a:t>IIOP and JMS requests are NOT handled by ODR</a:t>
            </a:r>
          </a:p>
          <a:p>
            <a:pPr rtl="0" lvl="0">
              <a:spcBef>
                <a:spcPts val="0"/>
              </a:spcBef>
              <a:buNone/>
            </a:pPr>
            <a:r>
              <a:rPr lang="en"/>
              <a:t>ODR contains ARFM which prioritises the workload according to the service policies defined and protects WASs from being overloaded</a:t>
            </a:r>
          </a:p>
          <a:p>
            <a:pPr>
              <a:spcBef>
                <a:spcPts val="0"/>
              </a:spcBef>
              <a:buNone/>
            </a:pPr>
            <a:r>
              <a:rPr lang="en"/>
              <a:t>ARFM reads the service policy defined by the administrator to classify work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Dynamic clusters work with autonomic managers - Application placement controller for starting/stopping WAS instances, Dynamic workload controller to dynamically modify cluster weights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1" name="Shape 13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Service policies are technical implementations of SLAs (Service Level Agreements)</a:t>
            </a:r>
          </a:p>
          <a:p>
            <a:pPr rtl="0" lvl="0">
              <a:spcBef>
                <a:spcPts val="0"/>
              </a:spcBef>
              <a:buNone/>
            </a:pPr>
            <a:r>
              <a:rPr lang="en"/>
              <a:t>Discretionary Goal is the default. Indicates work is NOT significant</a:t>
            </a:r>
          </a:p>
          <a:p>
            <a:pPr rtl="0" lvl="0">
              <a:spcBef>
                <a:spcPts val="0"/>
              </a:spcBef>
              <a:buNone/>
            </a:pPr>
            <a:r>
              <a:rPr lang="en"/>
              <a:t>Average Response Time indicates work is significant. A specific time (Ex: 2000 milli seconds) is assigned</a:t>
            </a:r>
          </a:p>
          <a:p>
            <a:pPr rtl="0" lvl="0">
              <a:spcBef>
                <a:spcPts val="0"/>
              </a:spcBef>
              <a:buNone/>
            </a:pPr>
            <a:r>
              <a:rPr lang="en"/>
              <a:t>Response Time Percentile indicates work is significant. (Ex: 90% or more of requests should have 2000 milliseconds are less response time)</a:t>
            </a:r>
          </a:p>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7" name="Shape 13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For generic clusters and SIP, work classes are not used. ODRs classifies these requests based on rules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If you need to create a new work class, create them under the JEE Application (work classes are per JEE Application)</a:t>
            </a:r>
          </a:p>
          <a:p>
            <a:pPr>
              <a:spcBef>
                <a:spcPts val="0"/>
              </a:spcBef>
              <a:buNone/>
            </a:pPr>
            <a:r>
              <a:rPr lang="en"/>
              <a:t>WAS Admin Console -&gt; Applications -&gt; Application types -&gt; WebSphere enterprise applications -&gt; </a:t>
            </a:r>
            <a:r>
              <a:rPr lang="en" i="1"/>
              <a:t>application_name</a:t>
            </a:r>
            <a:r>
              <a:rPr lang="en"/>
              <a:t> -&gt; Service policies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PMI is the core technology for Performance monitoring that is used in several WebSphere family of products (Commerce, Portal etc)</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1" name="Shape 16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PMI can be enabled/disabled at WAS Admin console -&gt; Monitoring and Tuning -&gt; &lt;Server&gt;</a:t>
            </a:r>
          </a:p>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8" name="Shape 1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4" name="Shape 17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To access Request Metrics, navigate to Monitoring and tuning -&gt; Request Metrics on the Admin Console</a:t>
            </a:r>
          </a:p>
          <a:p>
            <a:pPr>
              <a:spcBef>
                <a:spcPts val="0"/>
              </a:spcBef>
              <a:buNone/>
            </a:pPr>
            <a:r>
              <a:rPr lang="en"/>
              <a:t>The HTTP Plugin gets updated to collect Request Metrics Stats (depending on the trace level set). This is why the Plugin needs to be updated.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 To start TPV, in Admin Console, click Monitoring and Tuning -&gt; Performance Viewer -&gt; Current Activity</a:t>
            </a:r>
          </a:p>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Data available to show via TPV depends on the PMI statistics that are enabled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1" name="Shape 191"/>
        <p:cNvGrpSpPr/>
        <p:nvPr/>
      </p:nvGrpSpPr>
      <p:grpSpPr>
        <a:xfrm>
          <a:off y="0" x="0"/>
          <a:ext cy="0" cx="0"/>
          <a:chOff y="0" x="0"/>
          <a:chExt cy="0" cx="0"/>
        </a:xfrm>
      </p:grpSpPr>
      <p:sp>
        <p:nvSpPr>
          <p:cNvPr id="192" name="Shape 1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3" name="Shape 19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7" name="Shape 197"/>
        <p:cNvGrpSpPr/>
        <p:nvPr/>
      </p:nvGrpSpPr>
      <p:grpSpPr>
        <a:xfrm>
          <a:off y="0" x="0"/>
          <a:ext cy="0" cx="0"/>
          <a:chOff y="0" x="0"/>
          <a:chExt cy="0" cx="0"/>
        </a:xfrm>
      </p:grpSpPr>
      <p:sp>
        <p:nvSpPr>
          <p:cNvPr id="198" name="Shape 19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9" name="Shape 19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Intelligent management changes the traditional way of statically binding the application to a specific server or cluster. With intelligent management, you deploy the applications with ‘dynamic clusters’ as target</a:t>
            </a:r>
          </a:p>
          <a:p>
            <a:pPr rtl="0" lvl="0">
              <a:spcBef>
                <a:spcPts val="0"/>
              </a:spcBef>
              <a:buNone/>
            </a:pPr>
            <a:r>
              <a:rPr lang="en"/>
              <a:t>Operational policies that WAS administrator defines govern the application placement within Dynamic cluster </a:t>
            </a:r>
          </a:p>
          <a:p>
            <a:pPr>
              <a:spcBef>
                <a:spcPts val="0"/>
              </a:spcBef>
              <a:buNone/>
            </a:pPr>
            <a:r>
              <a:rPr lang="en"/>
              <a:t>In addition to WebSphere Application Server, Intelligent management also supports Apache HTTP Server,External Java application Servers and Apache Geronimo Server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5" name="Shape 20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While there are number of settings that can affect the performance, primary ones are Thread pools, JDBC connection Pools and JVM settings</a:t>
            </a:r>
          </a:p>
          <a:p>
            <a:pPr>
              <a:spcBef>
                <a:spcPts val="0"/>
              </a:spcBef>
              <a:buNone/>
            </a:pPr>
            <a:r>
              <a:rPr lang="en"/>
              <a:t>Verbose GC logs can be useful to detect JVM memory issues. GC logs are generally written to native_stderr.log</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1" name="Shape 21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Using Cache Monitor you can also manipulate the cache data</a:t>
            </a:r>
          </a:p>
          <a:p>
            <a:pPr rtl="0" lvl="0">
              <a:spcBef>
                <a:spcPts val="0"/>
              </a:spcBef>
              <a:buNone/>
            </a:pPr>
            <a:r>
              <a:rPr lang="en"/>
              <a:t>WebSphere eXtreme scale allows for transactional support, improved scalability and availability.</a:t>
            </a:r>
          </a:p>
          <a:p>
            <a:pPr rtl="0" lvl="0">
              <a:spcBef>
                <a:spcPts val="0"/>
              </a:spcBef>
              <a:buNone/>
            </a:pPr>
            <a:r>
              <a:rPr lang="en"/>
              <a:t>You don’t have to change any custom dynamic cache code you have when switching to eXtreme scale</a:t>
            </a:r>
          </a:p>
          <a:p>
            <a:pPr rtl="0" lvl="0">
              <a:spcBef>
                <a:spcPts val="0"/>
              </a:spcBef>
              <a:buNone/>
            </a:pPr>
            <a:r>
              <a:rPr lang="en"/>
              <a:t>eXtreme scale does NOT support disk offload (cache is processed in memory) and NO DRS style replication</a:t>
            </a:r>
          </a:p>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Running On Demand Router in Web Server using Intelligent Management enabled Web  Server Plugin is available only from WAS 8.5.5</a:t>
            </a:r>
          </a:p>
          <a:p>
            <a:pPr rtl="0" lvl="0">
              <a:spcBef>
                <a:spcPts val="0"/>
              </a:spcBef>
              <a:buNone/>
            </a:pPr>
            <a:r>
              <a:rPr lang="en"/>
              <a:t>On Demand Router supports HTTP and SIP protocols</a:t>
            </a:r>
          </a:p>
          <a:p>
            <a:pPr rtl="0" lvl="0">
              <a:spcBef>
                <a:spcPts val="0"/>
              </a:spcBef>
              <a:buNone/>
            </a:pPr>
            <a:r>
              <a:rPr lang="en"/>
              <a:t>ODRs can be clustered</a:t>
            </a:r>
          </a:p>
          <a:p>
            <a:pPr rtl="0" lvl="0">
              <a:spcBef>
                <a:spcPts val="0"/>
              </a:spcBef>
              <a:buNone/>
            </a:pPr>
            <a:r>
              <a:rPr lang="en"/>
              <a:t>Application Edition management enables you to roll out new application update without any downtime. You can have the new update tested while old application still serving user requests.</a:t>
            </a:r>
          </a:p>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When ODR is used in Web Server Plugin enabled for Intelligent Management, request prioritization is not supported (It is only support when ODR is configured as Server)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HTTP and SOAP requests flow through ODR. JMS and RMI/IIOP do not flow through ODR (they are managed by the Application Server directly)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You associate the application with a service class that can optionally have classification rules. You also map an appropriate transaction class for the service class. This can be performed in the ‘service policies’ tab on the Enterprise Application page.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ODRs maintain session affinity just like Web Server plug-in for WebSphere</a:t>
            </a:r>
          </a:p>
          <a:p>
            <a:pPr rtl="0" lvl="0">
              <a:spcBef>
                <a:spcPts val="0"/>
              </a:spcBef>
              <a:buNone/>
            </a:pPr>
            <a:r>
              <a:rPr lang="en"/>
              <a:t>High priority work is sent to the Application Servers first. Low priority work can be queued.</a:t>
            </a:r>
          </a:p>
          <a:p>
            <a:pPr rtl="0" lvl="0">
              <a:spcBef>
                <a:spcPts val="0"/>
              </a:spcBef>
              <a:buNone/>
            </a:pPr>
            <a:r>
              <a:rPr lang="en"/>
              <a:t>ODR supports health management, performance management and Application editions</a:t>
            </a:r>
          </a:p>
          <a:p>
            <a:pPr rtl="0" lvl="0">
              <a:spcBef>
                <a:spcPts val="0"/>
              </a:spcBef>
              <a:buNone/>
            </a:pPr>
            <a:r>
              <a:rPr lang="en"/>
              <a:t>In case of a new Application server spinning up due to increased load, ODR will automatically start using this newly created Application Server in the mix.</a:t>
            </a:r>
          </a:p>
          <a:p>
            <a:pPr>
              <a:spcBef>
                <a:spcPts val="0"/>
              </a:spcBef>
              <a:buNone/>
            </a:pPr>
            <a:r>
              <a:rPr lang="en"/>
              <a:t>ODR can be used to set up highly available deployment manager where it can route to an active dmgr and a hot stand by dmgr</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3786737" x="685800"/>
            <a:ext cy="1046400"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
        <p:nvSpPr>
          <p:cNvPr id="9" name="Shape 9"/>
          <p:cNvSpPr txBox="1"/>
          <p:nvPr>
            <p:ph type="ctrTitle"/>
          </p:nvPr>
        </p:nvSpPr>
        <p:spPr>
          <a:xfrm>
            <a:off y="2111123" x="685800"/>
            <a:ext cy="1546500"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16" name="Shape 16"/>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285750" marL="285750">
              <a:lnSpc>
                <a:spcPct val="100000"/>
              </a:lnSpc>
              <a:spcBef>
                <a:spcPts val="0"/>
              </a:spcBef>
              <a:spcAft>
                <a:spcPts val="0"/>
              </a:spcAft>
              <a:buClr>
                <a:schemeClr val="dk1"/>
              </a:buClr>
              <a:buSzPct val="100000"/>
              <a:buFont typeface="Arial"/>
              <a:buChar char="●"/>
              <a:defRPr sz="1800">
                <a:solidFill>
                  <a:schemeClr val="dk1"/>
                </a:solidFill>
              </a:defRPr>
            </a:lvl1pPr>
            <a:lvl2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0"/>
              </a:spcBef>
              <a:spcAft>
                <a:spcPts val="0"/>
              </a:spcAft>
              <a:buClr>
                <a:schemeClr val="dk1"/>
              </a:buClr>
              <a:buSzPct val="100000"/>
              <a:buFont typeface="Arial"/>
              <a:buChar char="●"/>
              <a:defRPr sz="1800">
                <a:solidFill>
                  <a:schemeClr val="dk1"/>
                </a:solidFill>
              </a:defRPr>
            </a:lvl4pPr>
            <a:lvl5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0"/>
              </a:spcBef>
              <a:spcAft>
                <a:spcPts val="0"/>
              </a:spcAft>
              <a:buClr>
                <a:schemeClr val="dk1"/>
              </a:buClr>
              <a:buSzPct val="100000"/>
              <a:buFont typeface="Arial"/>
              <a:buChar char="●"/>
              <a:defRPr sz="1800">
                <a:solidFill>
                  <a:schemeClr val="dk1"/>
                </a:solidFill>
              </a:defRPr>
            </a:lvl7pPr>
            <a:lvl8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rgbClr val="000000"/>
              </a:buClr>
              <a:buSzPct val="100000"/>
              <a:buFont typeface="Arial"/>
              <a:buChar char="●"/>
              <a:defRPr strike="noStrike" u="none" b="0" cap="none" baseline="0" sz="3000" i="0">
                <a:solidFill>
                  <a:srgbClr val="000000"/>
                </a:solidFill>
                <a:latin typeface="Arial"/>
                <a:ea typeface="Arial"/>
                <a:cs typeface="Arial"/>
                <a:sym typeface="Arial"/>
              </a:defRPr>
            </a:lvl1pPr>
            <a:lvl2pPr algn="l" rtl="0" indent="-285750" marL="742950">
              <a:spcBef>
                <a:spcPts val="480"/>
              </a:spcBef>
              <a:buClr>
                <a:srgbClr val="000000"/>
              </a:buClr>
              <a:buSzPct val="100000"/>
              <a:buFont typeface="Courier New"/>
              <a:buChar char="o"/>
              <a:defRPr strike="noStrike" u="none" b="0" cap="none" baseline="0" sz="2400" i="0">
                <a:solidFill>
                  <a:srgbClr val="000000"/>
                </a:solidFill>
                <a:latin typeface="Arial"/>
                <a:ea typeface="Arial"/>
                <a:cs typeface="Arial"/>
                <a:sym typeface="Arial"/>
              </a:defRPr>
            </a:lvl2pPr>
            <a:lvl3pPr algn="l" rtl="0" indent="-228600" marL="1143000">
              <a:spcBef>
                <a:spcPts val="480"/>
              </a:spcBef>
              <a:buClr>
                <a:srgbClr val="000000"/>
              </a:buClr>
              <a:buSzPct val="100000"/>
              <a:buFont typeface="Wingdings"/>
              <a:buChar char="§"/>
              <a:defRPr strike="noStrike" u="none" b="0" cap="none" baseline="0" sz="2400" i="0">
                <a:solidFill>
                  <a:srgbClr val="000000"/>
                </a:solidFill>
                <a:latin typeface="Arial"/>
                <a:ea typeface="Arial"/>
                <a:cs typeface="Arial"/>
                <a:sym typeface="Arial"/>
              </a:defRPr>
            </a:lvl3pPr>
            <a:lvl4pPr algn="l" rtl="0" indent="-228600" marL="1600200">
              <a:spcBef>
                <a:spcPts val="360"/>
              </a:spcBef>
              <a:buClr>
                <a:srgbClr val="000000"/>
              </a:buClr>
              <a:buSzPct val="100000"/>
              <a:buFont typeface="Arial"/>
              <a:buChar char="●"/>
              <a:defRPr strike="noStrike" u="none" b="0" cap="none" baseline="0" sz="1800" i="0">
                <a:solidFill>
                  <a:srgbClr val="000000"/>
                </a:solidFill>
                <a:latin typeface="Arial"/>
                <a:ea typeface="Arial"/>
                <a:cs typeface="Arial"/>
                <a:sym typeface="Arial"/>
              </a:defRPr>
            </a:lvl4pPr>
            <a:lvl5pPr algn="l" rtl="0" indent="-228600" marL="2057400">
              <a:spcBef>
                <a:spcPts val="360"/>
              </a:spcBef>
              <a:buClr>
                <a:srgbClr val="000000"/>
              </a:buClr>
              <a:buSzPct val="100000"/>
              <a:buFont typeface="Courier New"/>
              <a:buChar char="o"/>
              <a:defRPr strike="noStrike" u="none" b="0" cap="none" baseline="0" sz="1800" i="0">
                <a:solidFill>
                  <a:srgbClr val="000000"/>
                </a:solidFill>
                <a:latin typeface="Arial"/>
                <a:ea typeface="Arial"/>
                <a:cs typeface="Arial"/>
                <a:sym typeface="Arial"/>
              </a:defRPr>
            </a:lvl5pPr>
            <a:lvl6pPr algn="l" rtl="0" indent="-228600" marL="2514600">
              <a:spcBef>
                <a:spcPts val="360"/>
              </a:spcBef>
              <a:buClr>
                <a:srgbClr val="000000"/>
              </a:buClr>
              <a:buSzPct val="100000"/>
              <a:buFont typeface="Wingdings"/>
              <a:buChar char="§"/>
              <a:defRPr strike="noStrike" u="none" b="0" cap="none" baseline="0" sz="1800" i="0">
                <a:solidFill>
                  <a:srgbClr val="000000"/>
                </a:solidFill>
                <a:latin typeface="Arial"/>
                <a:ea typeface="Arial"/>
                <a:cs typeface="Arial"/>
                <a:sym typeface="Arial"/>
              </a:defRPr>
            </a:lvl6pPr>
            <a:lvl7pPr algn="l" rtl="0" indent="-228600" marL="2971800">
              <a:spcBef>
                <a:spcPts val="360"/>
              </a:spcBef>
              <a:buClr>
                <a:srgbClr val="000000"/>
              </a:buClr>
              <a:buSzPct val="100000"/>
              <a:buFont typeface="Arial"/>
              <a:buChar char="●"/>
              <a:defRPr strike="noStrike" u="none" b="0" cap="none" baseline="0" sz="1800" i="0">
                <a:solidFill>
                  <a:srgbClr val="000000"/>
                </a:solidFill>
                <a:latin typeface="Arial"/>
                <a:ea typeface="Arial"/>
                <a:cs typeface="Arial"/>
                <a:sym typeface="Arial"/>
              </a:defRPr>
            </a:lvl7pPr>
            <a:lvl8pPr algn="l" rtl="0" indent="-228600" marL="3429000">
              <a:spcBef>
                <a:spcPts val="360"/>
              </a:spcBef>
              <a:buClr>
                <a:srgbClr val="000000"/>
              </a:buClr>
              <a:buSzPct val="100000"/>
              <a:buFont typeface="Courier New"/>
              <a:buChar char="o"/>
              <a:defRPr strike="noStrike" u="none" b="0" cap="none" baseline="0" sz="1800" i="0">
                <a:solidFill>
                  <a:srgbClr val="000000"/>
                </a:solidFill>
                <a:latin typeface="Arial"/>
                <a:ea typeface="Arial"/>
                <a:cs typeface="Arial"/>
                <a:sym typeface="Arial"/>
              </a:defRPr>
            </a:lvl8pPr>
            <a:lvl9pPr algn="l" rtl="0" indent="-228600" marL="3886200">
              <a:spcBef>
                <a:spcPts val="360"/>
              </a:spcBef>
              <a:buClr>
                <a:srgbClr val="000000"/>
              </a:buClr>
              <a:buSzPct val="100000"/>
              <a:buFont typeface="Wingdings"/>
              <a:buChar char="§"/>
              <a:defRPr strike="noStrike" u="none" b="0" cap="none" baseline="0" sz="1800" i="0">
                <a:solidFill>
                  <a:srgbClr val="000000"/>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474" cx="7772400"/>
          </a:xfrm>
          <a:prstGeom prst="rect">
            <a:avLst/>
          </a:prstGeom>
        </p:spPr>
        <p:txBody>
          <a:bodyPr bIns="91425" rIns="91425" lIns="91425" tIns="91425" anchor="b" anchorCtr="0">
            <a:noAutofit/>
          </a:bodyPr>
          <a:lstStyle/>
          <a:p>
            <a:pPr rtl="0" lvl="0">
              <a:spcBef>
                <a:spcPts val="0"/>
              </a:spcBef>
              <a:buClr>
                <a:srgbClr val="000000"/>
              </a:buClr>
              <a:buSzPct val="25000"/>
              <a:buFont typeface="Arial"/>
              <a:buNone/>
            </a:pPr>
            <a:r>
              <a:rPr lang="en">
                <a:solidFill>
                  <a:srgbClr val="000000"/>
                </a:solidFill>
              </a:rPr>
              <a:t>IBM Certified WebSphere Application Server 8.5 Administrator</a:t>
            </a:r>
          </a:p>
          <a:p>
            <a:pPr>
              <a:spcBef>
                <a:spcPts val="0"/>
              </a:spcBef>
              <a:buNone/>
            </a:pPr>
            <a:r>
              <a:t/>
            </a:r>
            <a:endParaRPr/>
          </a:p>
        </p:txBody>
      </p:sp>
      <p:sp>
        <p:nvSpPr>
          <p:cNvPr id="24" name="Shape 24"/>
          <p:cNvSpPr txBox="1"/>
          <p:nvPr>
            <p:ph idx="1" type="subTitle"/>
          </p:nvPr>
        </p:nvSpPr>
        <p:spPr>
          <a:xfrm>
            <a:off y="3786737" x="685800"/>
            <a:ext cy="1046317" cx="7772400"/>
          </a:xfrm>
          <a:prstGeom prst="rect">
            <a:avLst/>
          </a:prstGeom>
        </p:spPr>
        <p:txBody>
          <a:bodyPr bIns="91425" rIns="91425" lIns="91425" tIns="91425" anchor="t" anchorCtr="0">
            <a:noAutofit/>
          </a:bodyPr>
          <a:lstStyle/>
          <a:p>
            <a:pPr rtl="0" lvl="0">
              <a:spcBef>
                <a:spcPts val="0"/>
              </a:spcBef>
              <a:buClr>
                <a:srgbClr val="000000"/>
              </a:buClr>
              <a:buSzPct val="33333"/>
              <a:buFont typeface="Arial"/>
              <a:buNone/>
            </a:pPr>
            <a:r>
              <a:rPr sz="3300" lang="en">
                <a:solidFill>
                  <a:srgbClr val="666666"/>
                </a:solidFill>
              </a:rPr>
              <a:t>A course to get certified in 7 days</a:t>
            </a:r>
          </a:p>
          <a:p>
            <a:pPr rtl="0" lvl="0">
              <a:spcBef>
                <a:spcPts val="0"/>
              </a:spcBef>
              <a:buClr>
                <a:srgbClr val="000000"/>
              </a:buClr>
              <a:buSzPct val="36666"/>
              <a:buFont typeface="Arial"/>
              <a:buNone/>
            </a:pPr>
            <a:r>
              <a:rPr lang="en">
                <a:solidFill>
                  <a:srgbClr val="666666"/>
                </a:solidFill>
              </a:rPr>
              <a:t>Karun Subramanian, ESIS Consulting LLC</a:t>
            </a:r>
          </a:p>
          <a:p>
            <a:pPr rtl="0" lvl="0">
              <a:spcBef>
                <a:spcPts val="0"/>
              </a:spcBef>
              <a:buNone/>
            </a:pPr>
            <a:r>
              <a:t/>
            </a:r>
            <a:endParaRPr/>
          </a:p>
          <a:p>
            <a:pPr>
              <a:spcBef>
                <a:spcPts val="0"/>
              </a:spcBef>
              <a:buNone/>
            </a:pPr>
            <a:r>
              <a:rPr lang="en"/>
              <a:t>Part 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Health Management</a:t>
            </a:r>
          </a:p>
        </p:txBody>
      </p:sp>
      <p:sp>
        <p:nvSpPr>
          <p:cNvPr id="80" name="Shape 8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Policy driven management - monitors the system and takes actions</a:t>
            </a:r>
          </a:p>
          <a:p>
            <a:pPr rtl="0" lvl="0" indent="-419100" marL="457200">
              <a:spcBef>
                <a:spcPts val="0"/>
              </a:spcBef>
              <a:buClr>
                <a:srgbClr val="000000"/>
              </a:buClr>
              <a:buSzPct val="100000"/>
              <a:buFont typeface="Arial"/>
              <a:buChar char="●"/>
            </a:pPr>
            <a:r>
              <a:rPr lang="en"/>
              <a:t>Health policies define what to monitor for and what to do when certain conditions are met</a:t>
            </a:r>
          </a:p>
          <a:p>
            <a:pPr rtl="0" lvl="0" indent="-419100" marL="457200">
              <a:spcBef>
                <a:spcPts val="0"/>
              </a:spcBef>
              <a:buClr>
                <a:srgbClr val="000000"/>
              </a:buClr>
              <a:buSzPct val="100000"/>
              <a:buFont typeface="Arial"/>
              <a:buChar char="●"/>
            </a:pPr>
            <a:r>
              <a:rPr lang="en"/>
              <a:t>Health Controller (Autonomic manager) processes the Health Policies. Actions can be done automatically or with manual intervention </a:t>
            </a:r>
          </a:p>
          <a:p>
            <a:pPr rtl="0" lvl="0" indent="-419100" marL="457200">
              <a:spcBef>
                <a:spcPts val="0"/>
              </a:spcBef>
              <a:buClr>
                <a:srgbClr val="000000"/>
              </a:buClr>
              <a:buSzPct val="100000"/>
              <a:buFont typeface="Arial"/>
              <a:buChar char="●"/>
            </a:pPr>
            <a:r>
              <a:rPr lang="en"/>
              <a:t>There is one Health Controller per cell</a:t>
            </a:r>
          </a:p>
          <a:p>
            <a:pPr lvl="0">
              <a:spcBef>
                <a:spcPts val="0"/>
              </a:spcBef>
              <a:buNone/>
            </a:pPr>
            <a:r>
              <a:t/>
            </a:r>
            <a:endParaRPr sz="24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Health Management Cont...</a:t>
            </a:r>
          </a:p>
        </p:txBody>
      </p:sp>
      <p:sp>
        <p:nvSpPr>
          <p:cNvPr id="86" name="Shape 8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Health Conditions:</a:t>
            </a:r>
          </a:p>
          <a:p>
            <a:pPr rtl="0" lvl="1" indent="-393700" marL="914400">
              <a:spcBef>
                <a:spcPts val="0"/>
              </a:spcBef>
              <a:buClr>
                <a:srgbClr val="000000"/>
              </a:buClr>
              <a:buSzPct val="100000"/>
              <a:buFont typeface="Arial"/>
              <a:buChar char="○"/>
            </a:pPr>
            <a:r>
              <a:rPr sz="2600" lang="en"/>
              <a:t>Age Based</a:t>
            </a:r>
          </a:p>
          <a:p>
            <a:pPr rtl="0" lvl="1" indent="-393700" marL="914400">
              <a:spcBef>
                <a:spcPts val="0"/>
              </a:spcBef>
              <a:buClr>
                <a:srgbClr val="000000"/>
              </a:buClr>
              <a:buSzPct val="100000"/>
              <a:buFont typeface="Arial"/>
              <a:buChar char="○"/>
            </a:pPr>
            <a:r>
              <a:rPr sz="2600" lang="en"/>
              <a:t>Excessive request timeout</a:t>
            </a:r>
          </a:p>
          <a:p>
            <a:pPr rtl="0" lvl="1" indent="-393700" marL="914400">
              <a:spcBef>
                <a:spcPts val="0"/>
              </a:spcBef>
              <a:buClr>
                <a:srgbClr val="000000"/>
              </a:buClr>
              <a:buSzPct val="100000"/>
              <a:buFont typeface="Arial"/>
              <a:buChar char="○"/>
            </a:pPr>
            <a:r>
              <a:rPr sz="2600" lang="en"/>
              <a:t>excessive response time</a:t>
            </a:r>
          </a:p>
          <a:p>
            <a:pPr rtl="0" lvl="1" indent="-393700" marL="914400">
              <a:spcBef>
                <a:spcPts val="0"/>
              </a:spcBef>
              <a:buClr>
                <a:srgbClr val="000000"/>
              </a:buClr>
              <a:buSzPct val="100000"/>
              <a:buFont typeface="Arial"/>
              <a:buChar char="○"/>
            </a:pPr>
            <a:r>
              <a:rPr sz="2600" lang="en"/>
              <a:t>Excessive memory usage</a:t>
            </a:r>
          </a:p>
          <a:p>
            <a:pPr rtl="0" lvl="1" indent="-393700" marL="914400">
              <a:spcBef>
                <a:spcPts val="0"/>
              </a:spcBef>
              <a:buClr>
                <a:srgbClr val="000000"/>
              </a:buClr>
              <a:buSzPct val="100000"/>
              <a:buFont typeface="Arial"/>
              <a:buChar char="○"/>
            </a:pPr>
            <a:r>
              <a:rPr sz="2600" lang="en"/>
              <a:t>Excessive Garbage Collection</a:t>
            </a:r>
          </a:p>
          <a:p>
            <a:pPr rtl="0" lvl="1" indent="-393700" marL="914400">
              <a:spcBef>
                <a:spcPts val="0"/>
              </a:spcBef>
              <a:buClr>
                <a:srgbClr val="000000"/>
              </a:buClr>
              <a:buSzPct val="100000"/>
              <a:buFont typeface="Arial"/>
              <a:buChar char="○"/>
            </a:pPr>
            <a:r>
              <a:rPr sz="2600" lang="en"/>
              <a:t>Memory Leak</a:t>
            </a:r>
          </a:p>
          <a:p>
            <a:pPr rtl="0" lvl="1" indent="-393700" marL="914400">
              <a:spcBef>
                <a:spcPts val="0"/>
              </a:spcBef>
              <a:buClr>
                <a:srgbClr val="000000"/>
              </a:buClr>
              <a:buSzPct val="100000"/>
              <a:buFont typeface="Arial"/>
              <a:buChar char="○"/>
            </a:pPr>
            <a:r>
              <a:rPr sz="2600" lang="en"/>
              <a:t>Storm Drain</a:t>
            </a:r>
          </a:p>
          <a:p>
            <a:pPr rtl="0" lvl="1" indent="-393700" marL="914400">
              <a:spcBef>
                <a:spcPts val="0"/>
              </a:spcBef>
              <a:buClr>
                <a:srgbClr val="000000"/>
              </a:buClr>
              <a:buSzPct val="100000"/>
              <a:buFont typeface="Arial"/>
              <a:buChar char="○"/>
            </a:pPr>
            <a:r>
              <a:rPr sz="2600" lang="en"/>
              <a:t>Work Load</a:t>
            </a:r>
          </a:p>
          <a:p>
            <a:pPr rtl="0" lvl="0">
              <a:spcBef>
                <a:spcPts val="0"/>
              </a:spcBef>
              <a:buNone/>
            </a:pPr>
            <a:r>
              <a:t/>
            </a:r>
            <a:endParaRPr sz="260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Health Management Cont...</a:t>
            </a:r>
          </a:p>
        </p:txBody>
      </p:sp>
      <p:sp>
        <p:nvSpPr>
          <p:cNvPr id="92" name="Shape 9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Health Actions</a:t>
            </a:r>
          </a:p>
          <a:p>
            <a:pPr rtl="0" lvl="1" indent="-393700" marL="914400">
              <a:spcBef>
                <a:spcPts val="0"/>
              </a:spcBef>
              <a:buClr>
                <a:srgbClr val="000000"/>
              </a:buClr>
              <a:buSzPct val="100000"/>
              <a:buFont typeface="Arial"/>
              <a:buChar char="○"/>
            </a:pPr>
            <a:r>
              <a:rPr sz="2600" lang="en"/>
              <a:t>Restart Server</a:t>
            </a:r>
          </a:p>
          <a:p>
            <a:pPr rtl="0" lvl="1" indent="-393700" marL="914400">
              <a:spcBef>
                <a:spcPts val="0"/>
              </a:spcBef>
              <a:buClr>
                <a:srgbClr val="000000"/>
              </a:buClr>
              <a:buSzPct val="100000"/>
              <a:buFont typeface="Arial"/>
              <a:buChar char="○"/>
            </a:pPr>
            <a:r>
              <a:rPr sz="2600" lang="en"/>
              <a:t>Take Thread dump (java core)</a:t>
            </a:r>
          </a:p>
          <a:p>
            <a:pPr rtl="0" lvl="1" indent="-393700" marL="914400">
              <a:spcBef>
                <a:spcPts val="0"/>
              </a:spcBef>
              <a:buClr>
                <a:srgbClr val="000000"/>
              </a:buClr>
              <a:buSzPct val="100000"/>
              <a:buFont typeface="Arial"/>
              <a:buChar char="○"/>
            </a:pPr>
            <a:r>
              <a:rPr sz="2600" lang="en"/>
              <a:t>Take Heap dump</a:t>
            </a:r>
          </a:p>
          <a:p>
            <a:pPr rtl="0" lvl="1" indent="-393700" marL="914400">
              <a:spcBef>
                <a:spcPts val="0"/>
              </a:spcBef>
              <a:buClr>
                <a:srgbClr val="000000"/>
              </a:buClr>
              <a:buSzPct val="100000"/>
              <a:buFont typeface="Arial"/>
              <a:buChar char="○"/>
            </a:pPr>
            <a:r>
              <a:rPr sz="2600" lang="en"/>
              <a:t>Put Server in maintenance mode</a:t>
            </a:r>
          </a:p>
          <a:p>
            <a:pPr rtl="0" lvl="1" indent="-393700" marL="914400">
              <a:spcBef>
                <a:spcPts val="0"/>
              </a:spcBef>
              <a:buClr>
                <a:srgbClr val="000000"/>
              </a:buClr>
              <a:buSzPct val="100000"/>
              <a:buFont typeface="Arial"/>
              <a:buChar char="○"/>
            </a:pPr>
            <a:r>
              <a:rPr sz="2600" lang="en"/>
              <a:t>Take out Server from maintenance mode</a:t>
            </a:r>
          </a:p>
          <a:p>
            <a:pPr rtl="0" lvl="1" indent="-393700" marL="914400">
              <a:spcBef>
                <a:spcPts val="0"/>
              </a:spcBef>
              <a:buClr>
                <a:srgbClr val="000000"/>
              </a:buClr>
              <a:buSzPct val="100000"/>
              <a:buFont typeface="Arial"/>
              <a:buChar char="○"/>
            </a:pPr>
            <a:r>
              <a:rPr sz="2600" lang="en"/>
              <a:t>Notify Administrator (SMTP)</a:t>
            </a:r>
          </a:p>
          <a:p>
            <a:pPr rtl="0" lvl="1" indent="-393700" marL="914400">
              <a:spcBef>
                <a:spcPts val="0"/>
              </a:spcBef>
              <a:buClr>
                <a:srgbClr val="000000"/>
              </a:buClr>
              <a:buSzPct val="100000"/>
              <a:buFont typeface="Arial"/>
              <a:buChar char="○"/>
            </a:pPr>
            <a:r>
              <a:rPr sz="2600" lang="en"/>
              <a:t>Send SNMP trap</a:t>
            </a:r>
          </a:p>
          <a:p>
            <a:pPr lvl="1" indent="-393700" marL="914400">
              <a:spcBef>
                <a:spcPts val="0"/>
              </a:spcBef>
              <a:buClr>
                <a:srgbClr val="000000"/>
              </a:buClr>
              <a:buSzPct val="100000"/>
              <a:buFont typeface="Arial"/>
              <a:buChar char="○"/>
            </a:pPr>
            <a:r>
              <a:rPr sz="2600" lang="en"/>
              <a:t>Custom action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Application Editions</a:t>
            </a:r>
          </a:p>
        </p:txBody>
      </p:sp>
      <p:sp>
        <p:nvSpPr>
          <p:cNvPr id="98" name="Shape 9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Edition Control Center manages Application editions</a:t>
            </a:r>
          </a:p>
          <a:p>
            <a:pPr rtl="0" lvl="0" indent="-419100" marL="457200">
              <a:spcBef>
                <a:spcPts val="0"/>
              </a:spcBef>
              <a:buClr>
                <a:srgbClr val="000000"/>
              </a:buClr>
              <a:buSzPct val="100000"/>
              <a:buFont typeface="Arial"/>
              <a:buChar char="●"/>
            </a:pPr>
            <a:r>
              <a:rPr lang="en"/>
              <a:t>Enables updating the application without interrupting the users</a:t>
            </a:r>
          </a:p>
          <a:p>
            <a:pPr rtl="0" lvl="0" indent="-419100" marL="457200">
              <a:spcBef>
                <a:spcPts val="0"/>
              </a:spcBef>
              <a:buClr>
                <a:srgbClr val="000000"/>
              </a:buClr>
              <a:buSzPct val="100000"/>
              <a:buFont typeface="Arial"/>
              <a:buChar char="●"/>
            </a:pPr>
            <a:r>
              <a:rPr lang="en"/>
              <a:t>Routing policy and on demand router are required to use two editions simultaneously</a:t>
            </a:r>
          </a:p>
          <a:p>
            <a:pPr rtl="0" lvl="0" indent="-419100" marL="457200">
              <a:spcBef>
                <a:spcPts val="0"/>
              </a:spcBef>
              <a:buClr>
                <a:srgbClr val="000000"/>
              </a:buClr>
              <a:buSzPct val="100000"/>
              <a:buFont typeface="Arial"/>
              <a:buChar char="●"/>
            </a:pPr>
            <a:r>
              <a:rPr lang="en"/>
              <a:t>When you need to validate an edition, you can have WAS create a dynamic cluster automatically and deploy the edition for you</a:t>
            </a:r>
          </a:p>
          <a:p>
            <a:pPr lvl="0" indent="-419100" marL="457200">
              <a:spcBef>
                <a:spcPts val="0"/>
              </a:spcBef>
              <a:buClr>
                <a:srgbClr val="000000"/>
              </a:buClr>
              <a:buSzPct val="100000"/>
              <a:buFont typeface="Arial"/>
              <a:buChar char="●"/>
            </a:pPr>
            <a:r>
              <a:rPr lang="en"/>
              <a:t>You must activate an edition before it can service requests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Application Editions Cont...</a:t>
            </a:r>
          </a:p>
        </p:txBody>
      </p:sp>
      <p:sp>
        <p:nvSpPr>
          <p:cNvPr id="104" name="Shape 10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06400" marL="457200">
              <a:spcBef>
                <a:spcPts val="0"/>
              </a:spcBef>
              <a:buClr>
                <a:srgbClr val="000000"/>
              </a:buClr>
              <a:buSzPct val="100000"/>
              <a:buFont typeface="Arial"/>
              <a:buChar char="●"/>
            </a:pPr>
            <a:r>
              <a:rPr sz="2800" lang="en"/>
              <a:t>Rolling out replaces the current application edition with new edition without interruption</a:t>
            </a:r>
          </a:p>
          <a:p>
            <a:pPr rtl="0" lvl="0" indent="-406400" marL="457200">
              <a:spcBef>
                <a:spcPts val="0"/>
              </a:spcBef>
              <a:buClr>
                <a:srgbClr val="000000"/>
              </a:buClr>
              <a:buSzPct val="100000"/>
              <a:buFont typeface="Arial"/>
              <a:buChar char="●"/>
            </a:pPr>
            <a:r>
              <a:rPr sz="2800" lang="en"/>
              <a:t>Requests are quiesced and rerouted to other members (or temporarily queued) while the new edition is being activated</a:t>
            </a:r>
          </a:p>
          <a:p>
            <a:pPr rtl="0" lvl="0" indent="-406400" marL="457200">
              <a:spcBef>
                <a:spcPts val="0"/>
              </a:spcBef>
              <a:buClr>
                <a:srgbClr val="000000"/>
              </a:buClr>
              <a:buSzPct val="100000"/>
              <a:buFont typeface="Arial"/>
              <a:buChar char="●"/>
            </a:pPr>
            <a:r>
              <a:rPr sz="2800" lang="en"/>
              <a:t>You can roll out </a:t>
            </a:r>
          </a:p>
          <a:p>
            <a:pPr rtl="0" lvl="1" indent="-406400" marL="914400">
              <a:spcBef>
                <a:spcPts val="0"/>
              </a:spcBef>
              <a:buClr>
                <a:srgbClr val="000000"/>
              </a:buClr>
              <a:buSzPct val="100000"/>
              <a:buFont typeface="Arial"/>
              <a:buChar char="○"/>
            </a:pPr>
            <a:r>
              <a:rPr sz="2800" lang="en"/>
              <a:t>atomically (can queue requests at ODR to ensure two editions do not serve at the same time). Deploys on half of cluster at a time)</a:t>
            </a:r>
          </a:p>
          <a:p>
            <a:pPr rtl="0" lvl="1" indent="-406400" marL="914400">
              <a:spcBef>
                <a:spcPts val="0"/>
              </a:spcBef>
              <a:buClr>
                <a:srgbClr val="000000"/>
              </a:buClr>
              <a:buSzPct val="100000"/>
              <a:buFont typeface="Arial"/>
              <a:buChar char="○"/>
            </a:pPr>
            <a:r>
              <a:rPr sz="2800" lang="en"/>
              <a:t>grouped (the group size defined by you). Does not queue requests</a:t>
            </a:r>
          </a:p>
          <a:p>
            <a:pPr lvl="0">
              <a:spcBef>
                <a:spcPts val="0"/>
              </a:spcBef>
              <a:buNone/>
            </a:pPr>
            <a:r>
              <a:t/>
            </a:r>
            <a:endParaRPr sz="280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Application Editions Cont...</a:t>
            </a:r>
          </a:p>
        </p:txBody>
      </p:sp>
      <p:sp>
        <p:nvSpPr>
          <p:cNvPr id="110" name="Shape 11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06400" marL="457200">
              <a:spcBef>
                <a:spcPts val="0"/>
              </a:spcBef>
              <a:buClr>
                <a:srgbClr val="000000"/>
              </a:buClr>
              <a:buSzPct val="100000"/>
              <a:buFont typeface="Arial"/>
              <a:buChar char="●"/>
            </a:pPr>
            <a:r>
              <a:rPr sz="2800" lang="en"/>
              <a:t>You can choose to restart either just the application(soft) or the entire application server (hard)</a:t>
            </a:r>
          </a:p>
          <a:p>
            <a:pPr rtl="0" lvl="0" indent="-406400" marL="457200">
              <a:spcBef>
                <a:spcPts val="0"/>
              </a:spcBef>
              <a:buClr>
                <a:srgbClr val="000000"/>
              </a:buClr>
              <a:buSzPct val="100000"/>
              <a:buFont typeface="Arial"/>
              <a:buChar char="●"/>
            </a:pPr>
            <a:r>
              <a:rPr sz="2800" lang="en"/>
              <a:t>You can specify a drainage interval for quiescing the http requests</a:t>
            </a:r>
          </a:p>
          <a:p>
            <a:pPr rtl="0" lvl="0" indent="-406400" marL="457200">
              <a:spcBef>
                <a:spcPts val="0"/>
              </a:spcBef>
              <a:buClr>
                <a:srgbClr val="000000"/>
              </a:buClr>
              <a:buSzPct val="100000"/>
              <a:buFont typeface="Arial"/>
              <a:buChar char="●"/>
            </a:pPr>
            <a:r>
              <a:rPr sz="2800" lang="en"/>
              <a:t>Concurrent activation of the Application editions possible when a routing policy is defined at the ODR (ODR needs to know which group of users to route to a particular edition)</a:t>
            </a:r>
          </a:p>
          <a:p>
            <a:pPr rtl="0" lvl="0" indent="-406400" marL="457200">
              <a:spcBef>
                <a:spcPts val="0"/>
              </a:spcBef>
              <a:buClr>
                <a:srgbClr val="000000"/>
              </a:buClr>
              <a:buSzPct val="100000"/>
              <a:buFont typeface="Arial"/>
              <a:buChar char="●"/>
            </a:pPr>
            <a:r>
              <a:rPr sz="2800" lang="en"/>
              <a:t>With validation mode, the deployment target is cloned and the new edition is deployed for validation. After validation rollout to original deployment target, the clone is removed</a:t>
            </a:r>
          </a:p>
          <a:p>
            <a:pPr>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Autonomic Managers explained</a:t>
            </a:r>
          </a:p>
        </p:txBody>
      </p:sp>
      <p:sp>
        <p:nvSpPr>
          <p:cNvPr id="116" name="Shape 11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ARFM: Autonomic request flow managers:</a:t>
            </a:r>
          </a:p>
          <a:p>
            <a:pPr rtl="0" lvl="1" indent="-381000" marL="914400">
              <a:spcBef>
                <a:spcPts val="0"/>
              </a:spcBef>
              <a:buClr>
                <a:srgbClr val="000000"/>
              </a:buClr>
              <a:buSzPct val="80000"/>
              <a:buFont typeface="Arial"/>
              <a:buChar char="○"/>
            </a:pPr>
            <a:r>
              <a:rPr lang="en"/>
              <a:t>Controller: Governs the request flow. Runs in any node agent, ODR or dmgr</a:t>
            </a:r>
          </a:p>
          <a:p>
            <a:pPr rtl="0" lvl="1" indent="-381000" marL="914400">
              <a:spcBef>
                <a:spcPts val="0"/>
              </a:spcBef>
              <a:buClr>
                <a:srgbClr val="000000"/>
              </a:buClr>
              <a:buSzPct val="80000"/>
              <a:buFont typeface="Arial"/>
              <a:buChar char="○"/>
            </a:pPr>
            <a:r>
              <a:rPr lang="en"/>
              <a:t>gateway: per used combination of protocol family, proxy processes and deployment target. For HTTP and SIP, runs on ODR. For JMS and IIOP, runs on WAS</a:t>
            </a:r>
          </a:p>
          <a:p>
            <a:pPr rtl="0" lvl="1" indent="-381000" marL="914400">
              <a:spcBef>
                <a:spcPts val="0"/>
              </a:spcBef>
              <a:buClr>
                <a:srgbClr val="000000"/>
              </a:buClr>
              <a:buSzPct val="80000"/>
              <a:buFont typeface="Arial"/>
              <a:buChar char="○"/>
            </a:pPr>
            <a:r>
              <a:rPr lang="en"/>
              <a:t>Work flow estimator: per target cell. Runs in any node agent, ODR or dmgr</a:t>
            </a:r>
          </a:p>
          <a:p>
            <a:pPr rtl="0" lvl="0" indent="-419100" marL="457200">
              <a:spcBef>
                <a:spcPts val="0"/>
              </a:spcBef>
              <a:buClr>
                <a:srgbClr val="000000"/>
              </a:buClr>
              <a:buSzPct val="100000"/>
              <a:buFont typeface="Arial"/>
              <a:buChar char="●"/>
            </a:pPr>
            <a:r>
              <a:rPr lang="en"/>
              <a:t>Dynamic Workload Controller</a:t>
            </a:r>
          </a:p>
          <a:p>
            <a:pPr lvl="1" indent="-381000" marL="914400">
              <a:spcBef>
                <a:spcPts val="0"/>
              </a:spcBef>
              <a:buClr>
                <a:srgbClr val="000000"/>
              </a:buClr>
              <a:buSzPct val="80000"/>
              <a:buFont typeface="Arial"/>
              <a:buChar char="○"/>
            </a:pPr>
            <a:r>
              <a:rPr lang="en"/>
              <a:t>Dynamically adjusts server weights minimize response time. One per cluster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Autonomic Managers explained</a:t>
            </a:r>
          </a:p>
        </p:txBody>
      </p:sp>
      <p:sp>
        <p:nvSpPr>
          <p:cNvPr id="122" name="Shape 12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Application placement controller</a:t>
            </a:r>
          </a:p>
          <a:p>
            <a:pPr rtl="0" lvl="1" indent="-381000" marL="914400">
              <a:spcBef>
                <a:spcPts val="0"/>
              </a:spcBef>
              <a:buClr>
                <a:srgbClr val="000000"/>
              </a:buClr>
              <a:buSzPct val="80000"/>
              <a:buFont typeface="Arial"/>
              <a:buChar char="○"/>
            </a:pPr>
            <a:r>
              <a:rPr lang="en"/>
              <a:t>One per cell hosted in DMGR or node agent</a:t>
            </a:r>
          </a:p>
          <a:p>
            <a:pPr rtl="0" lvl="1" indent="-381000" marL="914400">
              <a:spcBef>
                <a:spcPts val="0"/>
              </a:spcBef>
              <a:buClr>
                <a:srgbClr val="000000"/>
              </a:buClr>
              <a:buSzPct val="80000"/>
              <a:buFont typeface="Arial"/>
              <a:buChar char="○"/>
            </a:pPr>
            <a:r>
              <a:rPr lang="en"/>
              <a:t>Manages application’s location within a node group</a:t>
            </a:r>
          </a:p>
          <a:p>
            <a:pPr rtl="0" lvl="1" indent="-381000" marL="914400">
              <a:spcBef>
                <a:spcPts val="0"/>
              </a:spcBef>
              <a:buClr>
                <a:srgbClr val="000000"/>
              </a:buClr>
              <a:buSzPct val="80000"/>
              <a:buFont typeface="Arial"/>
              <a:buChar char="○"/>
            </a:pPr>
            <a:r>
              <a:rPr lang="en"/>
              <a:t>Starts and stops WAS instances to manage HTTP,SIP,JMS and IIOP traffic</a:t>
            </a:r>
          </a:p>
          <a:p>
            <a:pPr rtl="0" lvl="0" indent="-419100" marL="457200">
              <a:spcBef>
                <a:spcPts val="0"/>
              </a:spcBef>
              <a:buClr>
                <a:srgbClr val="000000"/>
              </a:buClr>
              <a:buSzPct val="100000"/>
              <a:buFont typeface="Arial"/>
              <a:buChar char="●"/>
            </a:pPr>
            <a:r>
              <a:rPr lang="en"/>
              <a:t>On Demand Configuration Manager</a:t>
            </a:r>
          </a:p>
          <a:p>
            <a:pPr rtl="0" lvl="1" indent="-381000" marL="914400">
              <a:spcBef>
                <a:spcPts val="0"/>
              </a:spcBef>
              <a:buClr>
                <a:srgbClr val="000000"/>
              </a:buClr>
              <a:buSzPct val="80000"/>
              <a:buFont typeface="Arial"/>
              <a:buChar char="○"/>
            </a:pPr>
            <a:r>
              <a:rPr lang="en"/>
              <a:t>Maintains cell topology information to keep other autonomic managers informed</a:t>
            </a:r>
          </a:p>
          <a:p>
            <a:pPr lvl="1" indent="-381000" marL="914400">
              <a:spcBef>
                <a:spcPts val="0"/>
              </a:spcBef>
              <a:buClr>
                <a:srgbClr val="000000"/>
              </a:buClr>
              <a:buSzPct val="80000"/>
              <a:buFont typeface="Arial"/>
              <a:buChar char="○"/>
            </a:pPr>
            <a:r>
              <a:rPr lang="en"/>
              <a:t>Enables ODR to dynamically configure routing rules based on configuration changes such as Applications installed/removed,WASs started/stopped</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More on Service Policy</a:t>
            </a:r>
          </a:p>
        </p:txBody>
      </p:sp>
      <p:sp>
        <p:nvSpPr>
          <p:cNvPr id="128" name="Shape 12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Enables classifying, prioritizing and intelligently routing workload</a:t>
            </a:r>
          </a:p>
          <a:p>
            <a:pPr rtl="0" lvl="0" indent="-419100" marL="457200">
              <a:spcBef>
                <a:spcPts val="0"/>
              </a:spcBef>
              <a:buClr>
                <a:srgbClr val="000000"/>
              </a:buClr>
              <a:buSzPct val="100000"/>
              <a:buFont typeface="Arial"/>
              <a:buChar char="●"/>
            </a:pPr>
            <a:r>
              <a:rPr lang="en"/>
              <a:t>Sets performance goals and business importances of applications</a:t>
            </a:r>
          </a:p>
          <a:p>
            <a:pPr rtl="0" lvl="0" indent="-419100" marL="457200">
              <a:spcBef>
                <a:spcPts val="0"/>
              </a:spcBef>
              <a:buClr>
                <a:srgbClr val="000000"/>
              </a:buClr>
              <a:buSzPct val="100000"/>
              <a:buFont typeface="Arial"/>
              <a:buChar char="●"/>
            </a:pPr>
            <a:r>
              <a:rPr lang="en"/>
              <a:t>Two components of a Service Policy</a:t>
            </a:r>
          </a:p>
          <a:p>
            <a:pPr rtl="0" lvl="1" indent="-381000" marL="914400">
              <a:spcBef>
                <a:spcPts val="0"/>
              </a:spcBef>
              <a:buClr>
                <a:srgbClr val="000000"/>
              </a:buClr>
              <a:buSzPct val="80000"/>
              <a:buFont typeface="Arial"/>
              <a:buChar char="○"/>
            </a:pPr>
            <a:r>
              <a:rPr lang="en"/>
              <a:t>Importance: identifies most important work during resource contention</a:t>
            </a:r>
          </a:p>
          <a:p>
            <a:pPr rtl="0" lvl="1" indent="-381000" marL="914400">
              <a:spcBef>
                <a:spcPts val="0"/>
              </a:spcBef>
              <a:buClr>
                <a:srgbClr val="000000"/>
              </a:buClr>
              <a:buSzPct val="80000"/>
              <a:buFont typeface="Arial"/>
              <a:buChar char="○"/>
            </a:pPr>
            <a:r>
              <a:rPr lang="en"/>
              <a:t>Goal:Determines how work is evaluated to ensure service policy level</a:t>
            </a:r>
          </a:p>
          <a:p>
            <a:pPr lvl="2" indent="-368300" marL="1371600">
              <a:spcBef>
                <a:spcPts val="0"/>
              </a:spcBef>
              <a:buClr>
                <a:srgbClr val="000000"/>
              </a:buClr>
              <a:buSzPct val="100000"/>
              <a:buFont typeface="Arial"/>
              <a:buChar char="■"/>
            </a:pPr>
            <a:r>
              <a:rPr sz="2200" lang="en"/>
              <a:t>Discretionary, Average Response Time, Response time percentile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More on Service Policy Cont...</a:t>
            </a:r>
          </a:p>
        </p:txBody>
      </p:sp>
      <p:sp>
        <p:nvSpPr>
          <p:cNvPr id="134" name="Shape 13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81000" marL="457200">
              <a:spcBef>
                <a:spcPts val="0"/>
              </a:spcBef>
              <a:buClr>
                <a:srgbClr val="000000"/>
              </a:buClr>
              <a:buSzPct val="100000"/>
              <a:buFont typeface="Arial"/>
              <a:buChar char="●"/>
            </a:pPr>
            <a:r>
              <a:rPr sz="2400" lang="en"/>
              <a:t>Service Policies are related to workload using ‘transaction classes’</a:t>
            </a:r>
          </a:p>
          <a:p>
            <a:pPr rtl="0" lvl="0" indent="-381000" marL="457200">
              <a:spcBef>
                <a:spcPts val="0"/>
              </a:spcBef>
              <a:buClr>
                <a:srgbClr val="000000"/>
              </a:buClr>
              <a:buSzPct val="100000"/>
              <a:buFont typeface="Arial"/>
              <a:buChar char="●"/>
            </a:pPr>
            <a:r>
              <a:rPr sz="2400" lang="en"/>
              <a:t>‘Work classes’ map workload to ‘transaction classes’</a:t>
            </a:r>
          </a:p>
          <a:p>
            <a:pPr rtl="0" lvl="0" indent="-381000" marL="457200">
              <a:spcBef>
                <a:spcPts val="0"/>
              </a:spcBef>
              <a:buClr>
                <a:srgbClr val="000000"/>
              </a:buClr>
              <a:buSzPct val="100000"/>
              <a:buFont typeface="Arial"/>
              <a:buChar char="●"/>
            </a:pPr>
            <a:r>
              <a:rPr sz="2400" lang="en"/>
              <a:t>Each work class is associated to:</a:t>
            </a:r>
          </a:p>
          <a:p>
            <a:pPr rtl="0" lvl="1" indent="-381000" marL="914400">
              <a:spcBef>
                <a:spcPts val="0"/>
              </a:spcBef>
              <a:buClr>
                <a:srgbClr val="000000"/>
              </a:buClr>
              <a:buSzPct val="80000"/>
              <a:buFont typeface="Arial"/>
              <a:buChar char="○"/>
            </a:pPr>
            <a:r>
              <a:rPr lang="en"/>
              <a:t>One JEE Application</a:t>
            </a:r>
          </a:p>
          <a:p>
            <a:pPr rtl="0" lvl="1" indent="-381000" marL="914400">
              <a:spcBef>
                <a:spcPts val="0"/>
              </a:spcBef>
              <a:buClr>
                <a:srgbClr val="000000"/>
              </a:buClr>
              <a:buSzPct val="80000"/>
              <a:buFont typeface="Arial"/>
              <a:buChar char="○"/>
            </a:pPr>
            <a:r>
              <a:rPr lang="en"/>
              <a:t>One of the following ‘type’ of requests</a:t>
            </a:r>
          </a:p>
          <a:p>
            <a:pPr rtl="0" lvl="2" indent="-381000" marL="1371600">
              <a:spcBef>
                <a:spcPts val="0"/>
              </a:spcBef>
              <a:buClr>
                <a:srgbClr val="000000"/>
              </a:buClr>
              <a:buSzPct val="80000"/>
              <a:buFont typeface="Arial"/>
              <a:buChar char="■"/>
            </a:pPr>
            <a:r>
              <a:rPr lang="en"/>
              <a:t>URL prefix for HTTP</a:t>
            </a:r>
          </a:p>
          <a:p>
            <a:pPr rtl="0" lvl="2" indent="-381000" marL="1371600">
              <a:spcBef>
                <a:spcPts val="0"/>
              </a:spcBef>
              <a:buClr>
                <a:srgbClr val="000000"/>
              </a:buClr>
              <a:buSzPct val="80000"/>
              <a:buFont typeface="Arial"/>
              <a:buChar char="■"/>
            </a:pPr>
            <a:r>
              <a:rPr lang="en"/>
              <a:t>Method name for IIOP</a:t>
            </a:r>
          </a:p>
          <a:p>
            <a:pPr rtl="0" lvl="2" indent="-381000" marL="1371600">
              <a:spcBef>
                <a:spcPts val="0"/>
              </a:spcBef>
              <a:buClr>
                <a:srgbClr val="000000"/>
              </a:buClr>
              <a:buSzPct val="80000"/>
              <a:buFont typeface="Arial"/>
              <a:buChar char="■"/>
            </a:pPr>
            <a:r>
              <a:rPr lang="en"/>
              <a:t>Bus + Destination for JMS</a:t>
            </a:r>
          </a:p>
          <a:p>
            <a:pPr lvl="0" indent="-381000" marL="457200">
              <a:spcBef>
                <a:spcPts val="0"/>
              </a:spcBef>
              <a:buClr>
                <a:srgbClr val="000000"/>
              </a:buClr>
              <a:buSzPct val="100000"/>
              <a:buFont typeface="Arial"/>
              <a:buChar char="●"/>
            </a:pPr>
            <a:r>
              <a:rPr sz="2400" lang="en"/>
              <a:t>Each work request belongs to exactly one transaction class. Each transaction class belongs to exactly one Service Policy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ctrTitle"/>
          </p:nvPr>
        </p:nvSpPr>
        <p:spPr>
          <a:xfrm>
            <a:off y="2111123" x="685800"/>
            <a:ext cy="1546500" cx="7772400"/>
          </a:xfrm>
          <a:prstGeom prst="rect">
            <a:avLst/>
          </a:prstGeom>
        </p:spPr>
        <p:txBody>
          <a:bodyPr bIns="91425" rIns="91425" lIns="91425" tIns="91425" anchor="b" anchorCtr="0">
            <a:noAutofit/>
          </a:bodyPr>
          <a:lstStyle/>
          <a:p>
            <a:pPr rtl="0" lvl="0">
              <a:spcBef>
                <a:spcPts val="0"/>
              </a:spcBef>
              <a:buNone/>
            </a:pPr>
            <a:r>
              <a:t/>
            </a:r>
            <a:endParaRPr>
              <a:solidFill>
                <a:srgbClr val="000000"/>
              </a:solidFill>
            </a:endParaRPr>
          </a:p>
          <a:p>
            <a:pPr rtl="0" lvl="0">
              <a:spcBef>
                <a:spcPts val="0"/>
              </a:spcBef>
              <a:buNone/>
            </a:pPr>
            <a:r>
              <a:t/>
            </a:r>
            <a:endParaRPr>
              <a:solidFill>
                <a:srgbClr val="000000"/>
              </a:solidFill>
            </a:endParaRPr>
          </a:p>
          <a:p>
            <a:pPr rtl="0" lvl="0">
              <a:spcBef>
                <a:spcPts val="0"/>
              </a:spcBef>
              <a:buNone/>
            </a:pPr>
            <a:r>
              <a:t/>
            </a:r>
            <a:endParaRPr>
              <a:solidFill>
                <a:srgbClr val="000000"/>
              </a:solidFill>
            </a:endParaRPr>
          </a:p>
          <a:p>
            <a:pPr rtl="0" lvl="0">
              <a:spcBef>
                <a:spcPts val="0"/>
              </a:spcBef>
              <a:buNone/>
            </a:pPr>
            <a:r>
              <a:t/>
            </a:r>
            <a:endParaRPr>
              <a:solidFill>
                <a:srgbClr val="000000"/>
              </a:solidFill>
            </a:endParaRPr>
          </a:p>
          <a:p>
            <a:pPr rtl="0" lvl="0">
              <a:spcBef>
                <a:spcPts val="0"/>
              </a:spcBef>
              <a:buNone/>
            </a:pPr>
            <a:r>
              <a:rPr lang="en">
                <a:solidFill>
                  <a:srgbClr val="000000"/>
                </a:solidFill>
              </a:rPr>
              <a:t>Section 7</a:t>
            </a:r>
          </a:p>
          <a:p>
            <a:pPr rtl="0" lvl="0">
              <a:spcBef>
                <a:spcPts val="0"/>
              </a:spcBef>
              <a:buNone/>
            </a:pPr>
            <a:r>
              <a:rPr lang="en">
                <a:solidFill>
                  <a:srgbClr val="000000"/>
                </a:solidFill>
              </a:rPr>
              <a:t>Intelligent Management and Resiliency </a:t>
            </a:r>
          </a:p>
        </p:txBody>
      </p:sp>
      <p:sp>
        <p:nvSpPr>
          <p:cNvPr id="30" name="Shape 30"/>
          <p:cNvSpPr txBox="1"/>
          <p:nvPr>
            <p:ph idx="1" type="subTitle"/>
          </p:nvPr>
        </p:nvSpPr>
        <p:spPr>
          <a:xfrm>
            <a:off y="3786737" x="685800"/>
            <a:ext cy="1046400" cx="7772400"/>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Creating a Service Policy</a:t>
            </a:r>
          </a:p>
        </p:txBody>
      </p:sp>
      <p:sp>
        <p:nvSpPr>
          <p:cNvPr id="140" name="Shape 14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WAS Admin Console -&gt; Operational Policies -&gt; Service Policy -&gt; New</a:t>
            </a:r>
          </a:p>
          <a:p>
            <a:pPr rtl="0" lvl="0" indent="-419100" marL="457200">
              <a:spcBef>
                <a:spcPts val="0"/>
              </a:spcBef>
              <a:buClr>
                <a:srgbClr val="000000"/>
              </a:buClr>
              <a:buSzPct val="100000"/>
              <a:buFont typeface="Arial"/>
              <a:buChar char="●"/>
            </a:pPr>
            <a:r>
              <a:rPr lang="en"/>
              <a:t>Provide a name and Goal Type (Discretionary, Avg response time or Percentile response time)</a:t>
            </a:r>
          </a:p>
          <a:p>
            <a:pPr rtl="0" lvl="0" indent="-419100" marL="457200">
              <a:spcBef>
                <a:spcPts val="0"/>
              </a:spcBef>
              <a:buClr>
                <a:srgbClr val="000000"/>
              </a:buClr>
              <a:buSzPct val="100000"/>
              <a:buFont typeface="Arial"/>
              <a:buChar char="●"/>
            </a:pPr>
            <a:r>
              <a:rPr lang="en"/>
              <a:t>Associate an importance (lowest to highest)</a:t>
            </a:r>
          </a:p>
          <a:p>
            <a:pPr rtl="0" lvl="0" indent="-419100" marL="457200">
              <a:spcBef>
                <a:spcPts val="0"/>
              </a:spcBef>
              <a:buClr>
                <a:srgbClr val="000000"/>
              </a:buClr>
              <a:buSzPct val="100000"/>
              <a:buFont typeface="Arial"/>
              <a:buChar char="●"/>
            </a:pPr>
            <a:r>
              <a:rPr lang="en"/>
              <a:t>Select “Monitor for persistent policy violations” to setup runtime task when policy violation occurs</a:t>
            </a:r>
          </a:p>
          <a:p>
            <a:pPr lvl="0" indent="-419100" marL="457200">
              <a:spcBef>
                <a:spcPts val="0"/>
              </a:spcBef>
              <a:buClr>
                <a:srgbClr val="000000"/>
              </a:buClr>
              <a:buSzPct val="100000"/>
              <a:buFont typeface="Arial"/>
              <a:buChar char="●"/>
            </a:pPr>
            <a:r>
              <a:rPr lang="en"/>
              <a:t>Associate a ‘transaction class’ or create a new one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ctrTitle"/>
          </p:nvPr>
        </p:nvSpPr>
        <p:spPr>
          <a:xfrm>
            <a:off y="2111123" x="685800"/>
            <a:ext cy="1546500" cx="7772400"/>
          </a:xfrm>
          <a:prstGeom prst="rect">
            <a:avLst/>
          </a:prstGeom>
        </p:spPr>
        <p:txBody>
          <a:bodyPr bIns="91425" rIns="91425" lIns="91425" tIns="91425" anchor="b" anchorCtr="0">
            <a:noAutofit/>
          </a:bodyPr>
          <a:lstStyle/>
          <a:p>
            <a:pPr rtl="0" lvl="0">
              <a:spcBef>
                <a:spcPts val="0"/>
              </a:spcBef>
              <a:buNone/>
            </a:pPr>
            <a:r>
              <a:t/>
            </a:r>
            <a:endParaRPr>
              <a:solidFill>
                <a:srgbClr val="000000"/>
              </a:solidFill>
            </a:endParaRPr>
          </a:p>
          <a:p>
            <a:pPr rtl="0" lvl="0">
              <a:spcBef>
                <a:spcPts val="0"/>
              </a:spcBef>
              <a:buNone/>
            </a:pPr>
            <a:r>
              <a:t/>
            </a:r>
            <a:endParaRPr>
              <a:solidFill>
                <a:srgbClr val="000000"/>
              </a:solidFill>
            </a:endParaRPr>
          </a:p>
          <a:p>
            <a:pPr rtl="0" lvl="0">
              <a:spcBef>
                <a:spcPts val="0"/>
              </a:spcBef>
              <a:buNone/>
            </a:pPr>
            <a:r>
              <a:t/>
            </a:r>
            <a:endParaRPr>
              <a:solidFill>
                <a:srgbClr val="000000"/>
              </a:solidFill>
            </a:endParaRPr>
          </a:p>
          <a:p>
            <a:pPr rtl="0" lvl="0">
              <a:spcBef>
                <a:spcPts val="0"/>
              </a:spcBef>
              <a:buNone/>
            </a:pPr>
            <a:r>
              <a:t/>
            </a:r>
            <a:endParaRPr>
              <a:solidFill>
                <a:srgbClr val="000000"/>
              </a:solidFill>
            </a:endParaRPr>
          </a:p>
          <a:p>
            <a:pPr rtl="0" lvl="0">
              <a:spcBef>
                <a:spcPts val="0"/>
              </a:spcBef>
              <a:buNone/>
            </a:pPr>
            <a:r>
              <a:rPr lang="en">
                <a:solidFill>
                  <a:srgbClr val="000000"/>
                </a:solidFill>
              </a:rPr>
              <a:t>Section 8</a:t>
            </a:r>
          </a:p>
          <a:p>
            <a:pPr rtl="0" lvl="0">
              <a:spcBef>
                <a:spcPts val="0"/>
              </a:spcBef>
              <a:buNone/>
            </a:pPr>
            <a:r>
              <a:rPr lang="en">
                <a:solidFill>
                  <a:srgbClr val="000000"/>
                </a:solidFill>
              </a:rPr>
              <a:t>Performance Monitoring and Tuning </a:t>
            </a:r>
          </a:p>
        </p:txBody>
      </p:sp>
      <p:sp>
        <p:nvSpPr>
          <p:cNvPr id="146" name="Shape 146"/>
          <p:cNvSpPr txBox="1"/>
          <p:nvPr>
            <p:ph idx="1" type="subTitle"/>
          </p:nvPr>
        </p:nvSpPr>
        <p:spPr>
          <a:xfrm>
            <a:off y="3786737" x="685800"/>
            <a:ext cy="1046400" cx="7772400"/>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Performance Monitoring overview</a:t>
            </a:r>
          </a:p>
        </p:txBody>
      </p:sp>
      <p:sp>
        <p:nvSpPr>
          <p:cNvPr id="152" name="Shape 15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PMI (Performance Monitoring Infrastructure)</a:t>
            </a:r>
          </a:p>
          <a:p>
            <a:pPr rtl="0" lvl="1" indent="-381000" marL="914400">
              <a:spcBef>
                <a:spcPts val="600"/>
              </a:spcBef>
              <a:buClr>
                <a:srgbClr val="000000"/>
              </a:buClr>
              <a:buSzPct val="80000"/>
              <a:buFont typeface="Arial"/>
              <a:buChar char="○"/>
            </a:pPr>
            <a:r>
              <a:rPr lang="en"/>
              <a:t>JSR-77 based JEE Management Reference implementation (JMX)</a:t>
            </a:r>
          </a:p>
          <a:p>
            <a:pPr rtl="0" lvl="1" indent="-381000" marL="914400">
              <a:spcBef>
                <a:spcPts val="0"/>
              </a:spcBef>
              <a:buClr>
                <a:srgbClr val="000000"/>
              </a:buClr>
              <a:buSzPct val="80000"/>
              <a:buFont typeface="Arial"/>
              <a:buChar char="○"/>
            </a:pPr>
            <a:r>
              <a:rPr lang="en"/>
              <a:t>Java, WEB or JMX client can retrieve the performance data collected by PMI.</a:t>
            </a:r>
          </a:p>
          <a:p>
            <a:pPr rtl="0" lvl="0" indent="-419100" marL="457200">
              <a:spcBef>
                <a:spcPts val="0"/>
              </a:spcBef>
              <a:buClr>
                <a:srgbClr val="000000"/>
              </a:buClr>
              <a:buSzPct val="100000"/>
              <a:buFont typeface="Arial"/>
              <a:buChar char="●"/>
            </a:pPr>
            <a:r>
              <a:rPr lang="en"/>
              <a:t>TPV (Tivoli Performance Viewer)</a:t>
            </a:r>
          </a:p>
          <a:p>
            <a:pPr rtl="0" lvl="1" indent="-381000" marL="914400">
              <a:spcBef>
                <a:spcPts val="0"/>
              </a:spcBef>
              <a:buClr>
                <a:srgbClr val="000000"/>
              </a:buClr>
              <a:buSzPct val="80000"/>
              <a:buFont typeface="Arial"/>
              <a:buChar char="○"/>
            </a:pPr>
            <a:r>
              <a:rPr lang="en"/>
              <a:t>Viewed in Admin Console</a:t>
            </a:r>
          </a:p>
          <a:p>
            <a:pPr rtl="0" lvl="0" indent="-419100" marL="457200">
              <a:spcBef>
                <a:spcPts val="0"/>
              </a:spcBef>
              <a:buClr>
                <a:srgbClr val="000000"/>
              </a:buClr>
              <a:buSzPct val="100000"/>
              <a:buFont typeface="Arial"/>
              <a:buChar char="●"/>
            </a:pPr>
            <a:r>
              <a:rPr lang="en"/>
              <a:t>Request Metrics</a:t>
            </a:r>
          </a:p>
          <a:p>
            <a:pPr rtl="0" lvl="1" indent="-381000" marL="914400">
              <a:spcBef>
                <a:spcPts val="0"/>
              </a:spcBef>
              <a:buClr>
                <a:srgbClr val="000000"/>
              </a:buClr>
              <a:buSzPct val="80000"/>
              <a:buFont typeface="Arial"/>
              <a:buChar char="○"/>
            </a:pPr>
            <a:r>
              <a:rPr lang="en"/>
              <a:t>Tool that uses timing agents to track the individual request process time</a:t>
            </a:r>
          </a:p>
          <a:p>
            <a:pPr rtl="0" lvl="1" indent="-381000" marL="914400">
              <a:spcBef>
                <a:spcPts val="0"/>
              </a:spcBef>
              <a:buClr>
                <a:srgbClr val="000000"/>
              </a:buClr>
              <a:buSzPct val="80000"/>
              <a:buFont typeface="Arial"/>
              <a:buChar char="○"/>
            </a:pPr>
            <a:r>
              <a:rPr lang="en"/>
              <a:t>Break down of a transaction showing time spent at various subsystems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PMI</a:t>
            </a:r>
          </a:p>
        </p:txBody>
      </p:sp>
      <p:sp>
        <p:nvSpPr>
          <p:cNvPr id="158" name="Shape 15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PMI can be enabled or disabled using the WAS Admin Console (enabled by default)</a:t>
            </a:r>
          </a:p>
          <a:p>
            <a:pPr rtl="0" lvl="0" indent="-419100" marL="457200">
              <a:spcBef>
                <a:spcPts val="0"/>
              </a:spcBef>
              <a:buClr>
                <a:srgbClr val="000000"/>
              </a:buClr>
              <a:buSzPct val="100000"/>
              <a:buFont typeface="Arial"/>
              <a:buChar char="●"/>
            </a:pPr>
            <a:r>
              <a:rPr lang="en"/>
              <a:t>Enabling/Disabling requires Server restart</a:t>
            </a:r>
          </a:p>
          <a:p>
            <a:pPr rtl="0" lvl="0" indent="-419100" marL="457200">
              <a:spcBef>
                <a:spcPts val="0"/>
              </a:spcBef>
              <a:buClr>
                <a:srgbClr val="000000"/>
              </a:buClr>
              <a:buSzPct val="100000"/>
              <a:buFont typeface="Arial"/>
              <a:buChar char="●"/>
            </a:pPr>
            <a:r>
              <a:rPr lang="en"/>
              <a:t>Various statistics set can be configured</a:t>
            </a:r>
          </a:p>
          <a:p>
            <a:pPr rtl="0" lvl="1" indent="-381000" marL="914400">
              <a:spcBef>
                <a:spcPts val="0"/>
              </a:spcBef>
              <a:buClr>
                <a:srgbClr val="000000"/>
              </a:buClr>
              <a:buSzPct val="80000"/>
              <a:buFont typeface="Arial"/>
              <a:buChar char="○"/>
            </a:pPr>
            <a:r>
              <a:rPr lang="en"/>
              <a:t>Basic,Extended,All,Custom,None</a:t>
            </a:r>
          </a:p>
          <a:p>
            <a:pPr rtl="0" lvl="0" indent="-419100" marL="457200">
              <a:spcBef>
                <a:spcPts val="0"/>
              </a:spcBef>
              <a:buClr>
                <a:srgbClr val="000000"/>
              </a:buClr>
              <a:buSzPct val="100000"/>
              <a:buFont typeface="Arial"/>
              <a:buChar char="●"/>
            </a:pPr>
            <a:r>
              <a:rPr lang="en"/>
              <a:t>Performance overhead of PMI can be from 2 to 6 %</a:t>
            </a:r>
          </a:p>
          <a:p>
            <a:pPr rtl="0" lvl="0" indent="0" marL="457200">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PMI Cont...</a:t>
            </a:r>
          </a:p>
        </p:txBody>
      </p:sp>
      <p:sp>
        <p:nvSpPr>
          <p:cNvPr id="164" name="Shape 164"/>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t/>
            </a:r>
            <a:endParaRPr/>
          </a:p>
        </p:txBody>
      </p:sp>
      <p:pic>
        <p:nvPicPr>
          <p:cNvPr id="165" name="Shape 165"/>
          <p:cNvPicPr preferRelativeResize="0"/>
          <p:nvPr/>
        </p:nvPicPr>
        <p:blipFill>
          <a:blip r:embed="rId3"/>
          <a:stretch>
            <a:fillRect/>
          </a:stretch>
        </p:blipFill>
        <p:spPr>
          <a:xfrm>
            <a:off y="1845675" x="1313325"/>
            <a:ext cy="4476750" cx="6305550"/>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Request Metrics</a:t>
            </a:r>
          </a:p>
        </p:txBody>
      </p:sp>
      <p:sp>
        <p:nvSpPr>
          <p:cNvPr id="171" name="Shape 17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06400" marL="457200">
              <a:spcBef>
                <a:spcPts val="0"/>
              </a:spcBef>
              <a:buClr>
                <a:srgbClr val="000000"/>
              </a:buClr>
              <a:buSzPct val="100000"/>
              <a:buFont typeface="Arial"/>
              <a:buChar char="●"/>
            </a:pPr>
            <a:r>
              <a:rPr sz="2800" lang="en"/>
              <a:t>Can be enabled/disabled using WAS Admin Console. This is a cell wide change</a:t>
            </a:r>
          </a:p>
          <a:p>
            <a:pPr rtl="0" lvl="0" indent="-406400" marL="457200">
              <a:spcBef>
                <a:spcPts val="0"/>
              </a:spcBef>
              <a:buClr>
                <a:srgbClr val="000000"/>
              </a:buClr>
              <a:buSzPct val="100000"/>
              <a:buFont typeface="Arial"/>
              <a:buChar char="●"/>
            </a:pPr>
            <a:r>
              <a:rPr sz="2800" lang="en"/>
              <a:t>Various trace levels</a:t>
            </a:r>
          </a:p>
          <a:p>
            <a:pPr rtl="0" lvl="1" indent="-406400" marL="914400">
              <a:spcBef>
                <a:spcPts val="0"/>
              </a:spcBef>
              <a:buClr>
                <a:srgbClr val="000000"/>
              </a:buClr>
              <a:buSzPct val="100000"/>
              <a:buFont typeface="Arial"/>
              <a:buChar char="○"/>
            </a:pPr>
            <a:r>
              <a:rPr sz="2800" lang="en"/>
              <a:t>None, Hops, Performance Debug, Debug</a:t>
            </a:r>
          </a:p>
          <a:p>
            <a:pPr rtl="0" lvl="1" indent="-406400" marL="914400">
              <a:spcBef>
                <a:spcPts val="0"/>
              </a:spcBef>
              <a:buClr>
                <a:srgbClr val="000000"/>
              </a:buClr>
              <a:buSzPct val="100000"/>
              <a:buFont typeface="Arial"/>
              <a:buChar char="○"/>
            </a:pPr>
            <a:r>
              <a:rPr sz="2800" lang="en"/>
              <a:t>Finer the trace level, granular the breakdown of the response time within a transaction</a:t>
            </a:r>
          </a:p>
          <a:p>
            <a:pPr rtl="0" lvl="0" indent="-406400" marL="457200">
              <a:spcBef>
                <a:spcPts val="0"/>
              </a:spcBef>
              <a:buClr>
                <a:srgbClr val="000000"/>
              </a:buClr>
              <a:buSzPct val="100000"/>
              <a:buFont typeface="Arial"/>
              <a:buChar char="●"/>
            </a:pPr>
            <a:r>
              <a:rPr sz="2800" lang="en"/>
              <a:t>HTTP Plugin must be regenerated when enabling Request Metrics</a:t>
            </a:r>
          </a:p>
          <a:p>
            <a:pPr rtl="0" lvl="0" indent="-406400" marL="457200">
              <a:spcBef>
                <a:spcPts val="0"/>
              </a:spcBef>
              <a:buClr>
                <a:srgbClr val="000000"/>
              </a:buClr>
              <a:buSzPct val="100000"/>
              <a:buFont typeface="Arial"/>
              <a:buChar char="●"/>
            </a:pPr>
            <a:r>
              <a:rPr sz="2800" lang="en"/>
              <a:t>Additional filters can be configured to target the metrics collection to a particular subsystem</a:t>
            </a:r>
          </a:p>
          <a:p>
            <a:pPr lvl="0" indent="-406400" marL="457200">
              <a:spcBef>
                <a:spcPts val="0"/>
              </a:spcBef>
              <a:buClr>
                <a:srgbClr val="000000"/>
              </a:buClr>
              <a:buSzPct val="100000"/>
              <a:buFont typeface="Arial"/>
              <a:buChar char="●"/>
            </a:pPr>
            <a:r>
              <a:rPr sz="2800" lang="en"/>
              <a:t>Output of Request Metrics can be logged to SystemOut or sent to an ARM Agent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Viewing Performance Data</a:t>
            </a:r>
          </a:p>
        </p:txBody>
      </p:sp>
      <p:sp>
        <p:nvSpPr>
          <p:cNvPr id="177" name="Shape 17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Tivoli Performance Viewer is integrated with Admin Console</a:t>
            </a:r>
          </a:p>
          <a:p>
            <a:pPr rtl="0" lvl="0" indent="-419100" marL="457200">
              <a:spcBef>
                <a:spcPts val="0"/>
              </a:spcBef>
              <a:buClr>
                <a:srgbClr val="000000"/>
              </a:buClr>
              <a:buSzPct val="100000"/>
              <a:buFont typeface="Arial"/>
              <a:buChar char="●"/>
            </a:pPr>
            <a:r>
              <a:rPr lang="en"/>
              <a:t>You can view data from only one Server at a time</a:t>
            </a:r>
          </a:p>
          <a:p>
            <a:pPr rtl="0" lvl="0" indent="-419100" marL="457200">
              <a:spcBef>
                <a:spcPts val="0"/>
              </a:spcBef>
              <a:buClr>
                <a:srgbClr val="000000"/>
              </a:buClr>
              <a:buSzPct val="100000"/>
              <a:buFont typeface="Arial"/>
              <a:buChar char="●"/>
            </a:pPr>
            <a:r>
              <a:rPr lang="en"/>
              <a:t>Setting to modify refresh rate and buffer size</a:t>
            </a:r>
          </a:p>
          <a:p>
            <a:pPr rtl="0" lvl="0" indent="-419100" marL="457200">
              <a:spcBef>
                <a:spcPts val="0"/>
              </a:spcBef>
              <a:buClr>
                <a:srgbClr val="000000"/>
              </a:buClr>
              <a:buSzPct val="100000"/>
              <a:buFont typeface="Arial"/>
              <a:buChar char="●"/>
            </a:pPr>
            <a:r>
              <a:rPr lang="en"/>
              <a:t>Data can be viewed as raw,rate of change or change in value</a:t>
            </a:r>
          </a:p>
          <a:p>
            <a:pPr rtl="0" lvl="0" indent="-419100" marL="457200">
              <a:spcBef>
                <a:spcPts val="0"/>
              </a:spcBef>
              <a:buClr>
                <a:srgbClr val="000000"/>
              </a:buClr>
              <a:buSzPct val="100000"/>
              <a:buFont typeface="Arial"/>
              <a:buChar char="●"/>
            </a:pPr>
            <a:r>
              <a:rPr lang="en"/>
              <a:t>TPV data is processed by dmgr</a:t>
            </a:r>
          </a:p>
          <a:p>
            <a:pPr lvl="0" indent="-419100" marL="457200">
              <a:spcBef>
                <a:spcPts val="0"/>
              </a:spcBef>
              <a:buClr>
                <a:srgbClr val="000000"/>
              </a:buClr>
              <a:buSzPct val="100000"/>
              <a:buFont typeface="Arial"/>
              <a:buChar char="●"/>
            </a:pPr>
            <a:r>
              <a:rPr lang="en"/>
              <a:t>TPV data can be logged for future use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Viewing Performance Data Cont...</a:t>
            </a:r>
          </a:p>
        </p:txBody>
      </p:sp>
      <p:sp>
        <p:nvSpPr>
          <p:cNvPr id="183" name="Shape 18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Three ways in TPV</a:t>
            </a:r>
          </a:p>
          <a:p>
            <a:pPr rtl="0" lvl="1" indent="-381000" marL="914400">
              <a:spcBef>
                <a:spcPts val="0"/>
              </a:spcBef>
              <a:buClr>
                <a:srgbClr val="000000"/>
              </a:buClr>
              <a:buSzPct val="80000"/>
              <a:buFont typeface="Arial"/>
              <a:buChar char="○"/>
            </a:pPr>
            <a:r>
              <a:rPr lang="en"/>
              <a:t>Summary Reports</a:t>
            </a:r>
          </a:p>
          <a:p>
            <a:pPr rtl="0" lvl="0" indent="0" marL="457200">
              <a:spcBef>
                <a:spcPts val="0"/>
              </a:spcBef>
              <a:buNone/>
            </a:pPr>
            <a:r>
              <a:rPr lang="en"/>
              <a:t>	</a:t>
            </a:r>
            <a:r>
              <a:rPr sz="2200" lang="en"/>
              <a:t>General view in tabular format (Servlets, EJBs, connection pools etc)</a:t>
            </a:r>
          </a:p>
          <a:p>
            <a:pPr rtl="0" lvl="1" indent="-381000" marL="914400">
              <a:spcBef>
                <a:spcPts val="0"/>
              </a:spcBef>
              <a:buClr>
                <a:srgbClr val="000000"/>
              </a:buClr>
              <a:buSzPct val="80000"/>
              <a:buFont typeface="Arial"/>
              <a:buChar char="○"/>
            </a:pPr>
            <a:r>
              <a:rPr lang="en"/>
              <a:t>Performance Modules</a:t>
            </a:r>
          </a:p>
          <a:p>
            <a:pPr rtl="0" lvl="0" indent="0" marL="457200">
              <a:spcBef>
                <a:spcPts val="0"/>
              </a:spcBef>
              <a:buNone/>
            </a:pPr>
            <a:r>
              <a:rPr lang="en"/>
              <a:t>	</a:t>
            </a:r>
            <a:r>
              <a:rPr sz="2200" lang="en"/>
              <a:t>Tabular or graph view of real time performance data</a:t>
            </a:r>
          </a:p>
          <a:p>
            <a:pPr rtl="0" lvl="1" indent="-381000" marL="914400">
              <a:spcBef>
                <a:spcPts val="0"/>
              </a:spcBef>
              <a:buClr>
                <a:srgbClr val="000000"/>
              </a:buClr>
              <a:buSzPct val="80000"/>
              <a:buFont typeface="Arial"/>
              <a:buChar char="○"/>
            </a:pPr>
            <a:r>
              <a:rPr lang="en"/>
              <a:t>Advisors</a:t>
            </a:r>
          </a:p>
          <a:p>
            <a:pPr rtl="0" lvl="0" indent="0" marL="457200">
              <a:spcBef>
                <a:spcPts val="0"/>
              </a:spcBef>
              <a:buNone/>
            </a:pPr>
            <a:r>
              <a:rPr sz="2400" lang="en"/>
              <a:t>	</a:t>
            </a:r>
            <a:r>
              <a:rPr sz="2200" lang="en"/>
              <a:t>Provide tuning advice for well known hotspots (thread pool usage, jvm settings etc) based on the PMI data collected</a:t>
            </a:r>
          </a:p>
          <a:p>
            <a:pPr lvl="0" indent="0" marL="457200">
              <a:spcBef>
                <a:spcPts val="0"/>
              </a:spcBef>
              <a:buNone/>
            </a:pPr>
            <a:r>
              <a:t/>
            </a:r>
            <a:endParaRPr sz="2200"/>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Tivoli Performance Viewer</a:t>
            </a:r>
          </a:p>
        </p:txBody>
      </p:sp>
      <p:sp>
        <p:nvSpPr>
          <p:cNvPr id="189" name="Shape 189"/>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t/>
            </a:r>
            <a:endParaRPr/>
          </a:p>
        </p:txBody>
      </p:sp>
      <p:pic>
        <p:nvPicPr>
          <p:cNvPr id="190" name="Shape 190"/>
          <p:cNvPicPr preferRelativeResize="0"/>
          <p:nvPr/>
        </p:nvPicPr>
        <p:blipFill>
          <a:blip r:embed="rId3"/>
          <a:stretch>
            <a:fillRect/>
          </a:stretch>
        </p:blipFill>
        <p:spPr>
          <a:xfrm>
            <a:off y="1886575" x="620025"/>
            <a:ext cy="4438024" cx="7953550"/>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y="0" x="0"/>
          <a:ext cy="0" cx="0"/>
          <a:chOff y="0" x="0"/>
          <a:chExt cy="0" cx="0"/>
        </a:xfrm>
      </p:grpSpPr>
      <p:sp>
        <p:nvSpPr>
          <p:cNvPr id="195" name="Shape 19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Performance Advisors</a:t>
            </a:r>
          </a:p>
        </p:txBody>
      </p:sp>
      <p:sp>
        <p:nvSpPr>
          <p:cNvPr id="196" name="Shape 19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Two Advisors available</a:t>
            </a:r>
          </a:p>
          <a:p>
            <a:pPr rtl="0" lvl="1" indent="-381000" marL="914400">
              <a:spcBef>
                <a:spcPts val="0"/>
              </a:spcBef>
              <a:buClr>
                <a:srgbClr val="000000"/>
              </a:buClr>
              <a:buSzPct val="80000"/>
              <a:buFont typeface="Arial"/>
              <a:buChar char="○"/>
            </a:pPr>
            <a:r>
              <a:rPr lang="en"/>
              <a:t>Performance Advisor in TPV</a:t>
            </a:r>
          </a:p>
          <a:p>
            <a:pPr rtl="0" lvl="1" indent="-381000" marL="914400">
              <a:spcBef>
                <a:spcPts val="0"/>
              </a:spcBef>
              <a:buClr>
                <a:srgbClr val="000000"/>
              </a:buClr>
              <a:buSzPct val="80000"/>
              <a:buFont typeface="Arial"/>
              <a:buChar char="○"/>
            </a:pPr>
            <a:r>
              <a:rPr lang="en"/>
              <a:t>Performance and Diagnostic advisor</a:t>
            </a:r>
          </a:p>
          <a:p>
            <a:pPr rtl="0" lvl="0" indent="-419100" marL="457200">
              <a:spcBef>
                <a:spcPts val="0"/>
              </a:spcBef>
              <a:buClr>
                <a:srgbClr val="000000"/>
              </a:buClr>
              <a:buSzPct val="100000"/>
              <a:buFont typeface="Arial"/>
              <a:buChar char="●"/>
            </a:pPr>
            <a:r>
              <a:rPr lang="en"/>
              <a:t>Performance and Diagnostic advisor runs in the JVM of the WAS and hence not exhaustive. Logs advice in SystemOut.</a:t>
            </a:r>
          </a:p>
          <a:p>
            <a:pPr lvl="0" indent="-419100" marL="457200">
              <a:spcBef>
                <a:spcPts val="0"/>
              </a:spcBef>
              <a:buClr>
                <a:srgbClr val="000000"/>
              </a:buClr>
              <a:buSzPct val="100000"/>
              <a:buFont typeface="Arial"/>
              <a:buChar char="●"/>
            </a:pPr>
            <a:r>
              <a:rPr lang="en"/>
              <a:t>Performance Advisor in TPV runs in nodeagent (in ND) and viewed via TPV in Admin console. Exhaustive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p:spPr>
        <p:txBody>
          <a:bodyPr bIns="91425" rIns="91425" lIns="91425" tIns="91425" anchor="b" anchorCtr="0">
            <a:noAutofit/>
          </a:bodyPr>
          <a:lstStyle/>
          <a:p>
            <a:pPr lvl="0">
              <a:spcBef>
                <a:spcPts val="0"/>
              </a:spcBef>
              <a:buNone/>
            </a:pPr>
            <a:r>
              <a:rPr lang="en"/>
              <a:t>Introduction	</a:t>
            </a:r>
          </a:p>
        </p:txBody>
      </p:sp>
      <p:sp>
        <p:nvSpPr>
          <p:cNvPr id="36" name="Shape 3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Introduced with WAS 8.5</a:t>
            </a:r>
          </a:p>
          <a:p>
            <a:pPr rtl="0" lvl="0" indent="-419100" marL="457200">
              <a:spcBef>
                <a:spcPts val="0"/>
              </a:spcBef>
              <a:buClr>
                <a:srgbClr val="000000"/>
              </a:buClr>
              <a:buSzPct val="100000"/>
              <a:buFont typeface="Arial"/>
              <a:buChar char="●"/>
            </a:pPr>
            <a:r>
              <a:rPr lang="en"/>
              <a:t>Provides services to create virtualized Application Serving environment with minimum administrative overhead</a:t>
            </a:r>
          </a:p>
          <a:p>
            <a:pPr rtl="0" lvl="0" indent="-419100" marL="457200">
              <a:spcBef>
                <a:spcPts val="0"/>
              </a:spcBef>
              <a:buClr>
                <a:srgbClr val="000000"/>
              </a:buClr>
              <a:buSzPct val="100000"/>
              <a:buFont typeface="Arial"/>
              <a:buChar char="●"/>
            </a:pPr>
            <a:r>
              <a:rPr lang="en"/>
              <a:t>Detect issues and dynamically change runtimes</a:t>
            </a:r>
          </a:p>
          <a:p>
            <a:pPr rtl="0" lvl="0" indent="-419100" marL="457200">
              <a:spcBef>
                <a:spcPts val="0"/>
              </a:spcBef>
              <a:buClr>
                <a:srgbClr val="000000"/>
              </a:buClr>
              <a:buSzPct val="100000"/>
              <a:buFont typeface="Arial"/>
              <a:buChar char="●"/>
            </a:pPr>
            <a:r>
              <a:rPr lang="en"/>
              <a:t>You configure policies that govern the performance and health of the environment</a:t>
            </a:r>
          </a:p>
          <a:p>
            <a:pPr rtl="0" lvl="0" indent="-419100" marL="457200">
              <a:spcBef>
                <a:spcPts val="0"/>
              </a:spcBef>
              <a:buClr>
                <a:srgbClr val="000000"/>
              </a:buClr>
              <a:buSzPct val="100000"/>
              <a:buFont typeface="Arial"/>
              <a:buChar char="●"/>
            </a:pPr>
            <a:r>
              <a:rPr lang="en"/>
              <a:t>Application editions enable rolling out applications without impacting users</a:t>
            </a:r>
          </a:p>
          <a:p>
            <a:pPr rtl="0" lv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txBox="1"/>
          <p:nvPr>
            <p:ph type="title"/>
          </p:nvPr>
        </p:nvSpPr>
        <p:spPr>
          <a:xfrm>
            <a:off y="274637" x="457200"/>
            <a:ext cy="1143000" cx="8229600"/>
          </a:xfrm>
          <a:prstGeom prst="rect">
            <a:avLst/>
          </a:prstGeom>
        </p:spPr>
        <p:txBody>
          <a:bodyPr bIns="91425" rIns="91425" lIns="91425" tIns="91425" anchor="b" anchorCtr="0">
            <a:noAutofit/>
          </a:bodyPr>
          <a:lstStyle/>
          <a:p>
            <a:pPr lvl="0">
              <a:spcBef>
                <a:spcPts val="0"/>
              </a:spcBef>
              <a:buNone/>
            </a:pPr>
            <a:r>
              <a:rPr lang="en"/>
              <a:t>Settings that affect performance</a:t>
            </a:r>
          </a:p>
        </p:txBody>
      </p:sp>
      <p:sp>
        <p:nvSpPr>
          <p:cNvPr id="202" name="Shape 20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Thread Pools: Limits the number of threads that the pool can spawn. Excessive threads generally lead to heavier CPU usage (due to context switching)</a:t>
            </a:r>
          </a:p>
          <a:p>
            <a:pPr rtl="0" lvl="0" indent="-419100" marL="457200">
              <a:spcBef>
                <a:spcPts val="0"/>
              </a:spcBef>
              <a:buClr>
                <a:srgbClr val="000000"/>
              </a:buClr>
              <a:buSzPct val="100000"/>
              <a:buFont typeface="Arial"/>
              <a:buChar char="●"/>
            </a:pPr>
            <a:r>
              <a:rPr lang="en"/>
              <a:t>JDBC Connection Pools: Number of connections to the backend Database. Too many connections in use may indicate Connection Pool leak</a:t>
            </a:r>
          </a:p>
          <a:p>
            <a:pPr lvl="0" indent="-419100" marL="457200">
              <a:spcBef>
                <a:spcPts val="0"/>
              </a:spcBef>
              <a:buClr>
                <a:srgbClr val="000000"/>
              </a:buClr>
              <a:buSzPct val="100000"/>
              <a:buFont typeface="Arial"/>
              <a:buChar char="●"/>
            </a:pPr>
            <a:r>
              <a:rPr lang="en"/>
              <a:t>JVM: GC policy must be chosen based on requirement. Frequent GC slows down the application</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WebSphere Dynamic Cache</a:t>
            </a:r>
          </a:p>
        </p:txBody>
      </p:sp>
      <p:sp>
        <p:nvSpPr>
          <p:cNvPr id="208" name="Shape 20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Caches output of Servlets,JSPs,Web Services and commands</a:t>
            </a:r>
          </a:p>
          <a:p>
            <a:pPr rtl="0" lvl="0" indent="-419100" marL="457200">
              <a:spcBef>
                <a:spcPts val="0"/>
              </a:spcBef>
              <a:buClr>
                <a:srgbClr val="000000"/>
              </a:buClr>
              <a:buSzPct val="100000"/>
              <a:buFont typeface="Arial"/>
              <a:buChar char="●"/>
            </a:pPr>
            <a:r>
              <a:rPr lang="en"/>
              <a:t>Enabled by default</a:t>
            </a:r>
          </a:p>
          <a:p>
            <a:pPr rtl="0" lvl="0" indent="-419100" marL="457200">
              <a:spcBef>
                <a:spcPts val="0"/>
              </a:spcBef>
              <a:buClr>
                <a:srgbClr val="000000"/>
              </a:buClr>
              <a:buSzPct val="100000"/>
              <a:buFont typeface="Arial"/>
              <a:buChar char="●"/>
            </a:pPr>
            <a:r>
              <a:rPr lang="en"/>
              <a:t>Cache Monitor Web Application lets you monitor the cache performance (comes with the product)</a:t>
            </a:r>
          </a:p>
          <a:p>
            <a:pPr rtl="0" lvl="0" indent="-419100" marL="457200">
              <a:spcBef>
                <a:spcPts val="0"/>
              </a:spcBef>
              <a:buClr>
                <a:srgbClr val="000000"/>
              </a:buClr>
              <a:buSzPct val="100000"/>
              <a:buFont typeface="Arial"/>
              <a:buChar char="●"/>
            </a:pPr>
            <a:r>
              <a:rPr lang="en"/>
              <a:t>Accessed at Server -&gt; Container Service -&gt;Dynamic cache</a:t>
            </a:r>
          </a:p>
          <a:p>
            <a:pPr rtl="0" lvl="0" indent="-419100" marL="457200">
              <a:spcBef>
                <a:spcPts val="0"/>
              </a:spcBef>
              <a:buClr>
                <a:srgbClr val="000000"/>
              </a:buClr>
              <a:buSzPct val="100000"/>
              <a:buFont typeface="Arial"/>
              <a:buChar char="●"/>
            </a:pPr>
            <a:r>
              <a:rPr lang="en"/>
              <a:t>Allows disk offload and cache replication</a:t>
            </a:r>
          </a:p>
          <a:p>
            <a:pPr lvl="0" indent="-419100" marL="457200">
              <a:spcBef>
                <a:spcPts val="0"/>
              </a:spcBef>
              <a:buClr>
                <a:srgbClr val="000000"/>
              </a:buClr>
              <a:buSzPct val="100000"/>
              <a:buFont typeface="Arial"/>
              <a:buChar char="●"/>
            </a:pPr>
            <a:r>
              <a:rPr lang="en"/>
              <a:t>WebSphere eXtreme scale is the strategic direction of IBM for dynamic caching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Components of Intelligent Management</a:t>
            </a:r>
          </a:p>
        </p:txBody>
      </p:sp>
      <p:sp>
        <p:nvSpPr>
          <p:cNvPr id="42" name="Shape 4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81000" marL="457200">
              <a:spcBef>
                <a:spcPts val="0"/>
              </a:spcBef>
              <a:buClr>
                <a:srgbClr val="000000"/>
              </a:buClr>
              <a:buSzPct val="100000"/>
              <a:buFont typeface="Arial"/>
              <a:buChar char="●"/>
            </a:pPr>
            <a:r>
              <a:rPr sz="2400" lang="en"/>
              <a:t>On Demand Routers: Requests are prioritized and routed based on rules. Can be configured as Servers or run in Web Server using Intelligent Management enabled plug in</a:t>
            </a:r>
          </a:p>
          <a:p>
            <a:pPr rtl="0" lvl="0" indent="-381000" marL="457200">
              <a:spcBef>
                <a:spcPts val="0"/>
              </a:spcBef>
              <a:buClr>
                <a:srgbClr val="000000"/>
              </a:buClr>
              <a:buSzPct val="100000"/>
              <a:buFont typeface="Arial"/>
              <a:buChar char="●"/>
            </a:pPr>
            <a:r>
              <a:rPr sz="2400" lang="en"/>
              <a:t>Health Management: Monitors Servers and takes actions based on health policies defined</a:t>
            </a:r>
          </a:p>
          <a:p>
            <a:pPr rtl="0" lvl="0" indent="-381000" marL="457200">
              <a:spcBef>
                <a:spcPts val="0"/>
              </a:spcBef>
              <a:buClr>
                <a:srgbClr val="000000"/>
              </a:buClr>
              <a:buSzPct val="100000"/>
              <a:buFont typeface="Arial"/>
              <a:buChar char="●"/>
            </a:pPr>
            <a:r>
              <a:rPr sz="2400" lang="en"/>
              <a:t>Dynamic Clusters/Performance Management: Cluster members automatically created/removed, started/stopped based on policies defined</a:t>
            </a:r>
          </a:p>
          <a:p>
            <a:pPr rtl="0" lvl="0" indent="-381000" marL="457200">
              <a:spcBef>
                <a:spcPts val="0"/>
              </a:spcBef>
              <a:buClr>
                <a:srgbClr val="000000"/>
              </a:buClr>
              <a:buSzPct val="100000"/>
              <a:buFont typeface="Arial"/>
              <a:buChar char="●"/>
            </a:pPr>
            <a:r>
              <a:rPr sz="2400" lang="en"/>
              <a:t>Application Edition Management: No downtime during Application update</a:t>
            </a:r>
          </a:p>
          <a:p>
            <a:pPr rtl="0" lvl="0" indent="-381000" marL="457200">
              <a:spcBef>
                <a:spcPts val="0"/>
              </a:spcBef>
              <a:buClr>
                <a:srgbClr val="000000"/>
              </a:buClr>
              <a:buSzPct val="100000"/>
              <a:buFont typeface="Arial"/>
              <a:buChar char="●"/>
            </a:pPr>
            <a:r>
              <a:rPr sz="2400" lang="en"/>
              <a:t>Overload protection: Automatically take action based on CPU and/or Memory exhaustion</a:t>
            </a:r>
          </a:p>
          <a:p>
            <a:pPr lvl="0">
              <a:spcBef>
                <a:spcPts val="0"/>
              </a:spcBef>
              <a:buNone/>
            </a:pPr>
            <a:r>
              <a:t/>
            </a:r>
            <a:endParaRPr sz="26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Components of Intelligent Management Cont...</a:t>
            </a:r>
          </a:p>
        </p:txBody>
      </p:sp>
      <p:sp>
        <p:nvSpPr>
          <p:cNvPr id="48" name="Shape 4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Autonomic Managers</a:t>
            </a:r>
          </a:p>
          <a:p>
            <a:pPr rtl="0" lvl="1" indent="-381000" marL="914400">
              <a:spcBef>
                <a:spcPts val="0"/>
              </a:spcBef>
              <a:buClr>
                <a:srgbClr val="000000"/>
              </a:buClr>
              <a:buSzPct val="80000"/>
              <a:buFont typeface="Arial"/>
              <a:buChar char="○"/>
            </a:pPr>
            <a:r>
              <a:rPr lang="en"/>
              <a:t>Make decisions for the environment including Application management, traffic shaping and health placement</a:t>
            </a:r>
          </a:p>
          <a:p>
            <a:pPr rtl="0" lvl="1" indent="-381000" marL="914400">
              <a:spcBef>
                <a:spcPts val="0"/>
              </a:spcBef>
              <a:buClr>
                <a:srgbClr val="000000"/>
              </a:buClr>
              <a:buSzPct val="80000"/>
              <a:buFont typeface="Arial"/>
              <a:buChar char="○"/>
            </a:pPr>
            <a:r>
              <a:rPr lang="en"/>
              <a:t>APC - Application Placement Controller: manages Dynamic Clusters</a:t>
            </a:r>
          </a:p>
          <a:p>
            <a:pPr rtl="0" lvl="1" indent="-381000" marL="914400">
              <a:spcBef>
                <a:spcPts val="0"/>
              </a:spcBef>
              <a:buClr>
                <a:srgbClr val="000000"/>
              </a:buClr>
              <a:buSzPct val="80000"/>
              <a:buFont typeface="Arial"/>
              <a:buChar char="○"/>
            </a:pPr>
            <a:r>
              <a:rPr lang="en"/>
              <a:t>Dynamic workload manager (DWLM)</a:t>
            </a:r>
          </a:p>
          <a:p>
            <a:pPr rtl="0" lvl="1" indent="-381000" marL="914400">
              <a:spcBef>
                <a:spcPts val="0"/>
              </a:spcBef>
              <a:buClr>
                <a:srgbClr val="000000"/>
              </a:buClr>
              <a:buSzPct val="80000"/>
              <a:buFont typeface="Arial"/>
              <a:buChar char="○"/>
            </a:pPr>
            <a:r>
              <a:rPr lang="en"/>
              <a:t>Autonomic request flow manager  (ARFM)</a:t>
            </a:r>
          </a:p>
          <a:p>
            <a:pPr rtl="0" lvl="1" indent="-381000" marL="914400">
              <a:spcBef>
                <a:spcPts val="0"/>
              </a:spcBef>
              <a:buClr>
                <a:srgbClr val="000000"/>
              </a:buClr>
              <a:buSzPct val="80000"/>
              <a:buFont typeface="Arial"/>
              <a:buChar char="○"/>
            </a:pPr>
            <a:r>
              <a:rPr lang="en"/>
              <a:t>Health Controller</a:t>
            </a:r>
          </a:p>
          <a:p>
            <a:pPr lvl="0" indent="-419100" marL="457200">
              <a:spcBef>
                <a:spcPts val="0"/>
              </a:spcBef>
              <a:buClr>
                <a:srgbClr val="000000"/>
              </a:buClr>
              <a:buSzPct val="100000"/>
              <a:buFont typeface="Arial"/>
              <a:buChar char="●"/>
            </a:pPr>
            <a:r>
              <a:rPr lang="en"/>
              <a:t>Service Policies: Settings that you define to govern the request priority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a:spcBef>
                <a:spcPts val="0"/>
              </a:spcBef>
              <a:buNone/>
            </a:pPr>
            <a:r>
              <a:rPr lang="en"/>
              <a:t>Components of Intelligent Management Cont...</a:t>
            </a:r>
          </a:p>
        </p:txBody>
      </p:sp>
      <p:sp>
        <p:nvSpPr>
          <p:cNvPr id="54" name="Shape 5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Three types of Service Policies</a:t>
            </a:r>
          </a:p>
          <a:p>
            <a:pPr rtl="0" lvl="1" indent="-381000" marL="914400">
              <a:spcBef>
                <a:spcPts val="0"/>
              </a:spcBef>
              <a:buClr>
                <a:srgbClr val="000000"/>
              </a:buClr>
              <a:buSzPct val="80000"/>
              <a:buFont typeface="Arial"/>
              <a:buChar char="○"/>
            </a:pPr>
            <a:r>
              <a:rPr lang="en"/>
              <a:t>Discretionary: Default service goal. Processed when no higher request is waiting</a:t>
            </a:r>
          </a:p>
          <a:p>
            <a:pPr rtl="0" lvl="1" indent="-381000" marL="914400">
              <a:spcBef>
                <a:spcPts val="0"/>
              </a:spcBef>
              <a:buClr>
                <a:srgbClr val="000000"/>
              </a:buClr>
              <a:buSzPct val="80000"/>
              <a:buFont typeface="Arial"/>
              <a:buChar char="○"/>
            </a:pPr>
            <a:r>
              <a:rPr lang="en"/>
              <a:t>Avg response time: Ex: 3500 milliseconds</a:t>
            </a:r>
          </a:p>
          <a:p>
            <a:pPr rtl="0" lvl="1" indent="-381000" marL="914400">
              <a:spcBef>
                <a:spcPts val="0"/>
              </a:spcBef>
              <a:buClr>
                <a:srgbClr val="000000"/>
              </a:buClr>
              <a:buSzPct val="80000"/>
              <a:buFont typeface="Arial"/>
              <a:buChar char="○"/>
            </a:pPr>
            <a:r>
              <a:rPr lang="en"/>
              <a:t>Percentile Response time: Ex: 90% of all requests must be processed within 2 seconds</a:t>
            </a:r>
          </a:p>
          <a:p>
            <a:pPr rtl="0" lvl="0" indent="-419100" marL="457200">
              <a:spcBef>
                <a:spcPts val="0"/>
              </a:spcBef>
              <a:buClr>
                <a:srgbClr val="000000"/>
              </a:buClr>
              <a:buSzPct val="100000"/>
              <a:buFont typeface="Arial"/>
              <a:buChar char="●"/>
            </a:pPr>
            <a:r>
              <a:rPr lang="en"/>
              <a:t>Seven levels of importance can be set on service policy </a:t>
            </a:r>
            <a:r>
              <a:rPr sz="2400" lang="en"/>
              <a:t>(Highest,Higher,High,Medium,Low,Lower,Lowest)</a:t>
            </a:r>
          </a:p>
          <a:p>
            <a:pPr lvl="0" indent="-419100" marL="457200">
              <a:spcBef>
                <a:spcPts val="0"/>
              </a:spcBef>
              <a:buClr>
                <a:srgbClr val="000000"/>
              </a:buClr>
              <a:buSzPct val="100000"/>
              <a:buFont typeface="Arial"/>
              <a:buChar char="●"/>
            </a:pPr>
            <a:r>
              <a:rPr lang="en"/>
              <a:t>Work Class is a grouping of work to process (HTTP,SOAP,IIOP,JMS). Maps the request to a transaction Class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Components of Intelligent Management Cont...</a:t>
            </a:r>
          </a:p>
        </p:txBody>
      </p:sp>
      <p:sp>
        <p:nvSpPr>
          <p:cNvPr id="60" name="Shape 6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Work class request classification rules allow requests to be classified. Uses SQL ‘where’ class style rules using the information from the request (ip,user id,header etc)</a:t>
            </a:r>
          </a:p>
          <a:p>
            <a:pPr rtl="0" lvl="0" indent="-419100" marL="457200">
              <a:spcBef>
                <a:spcPts val="0"/>
              </a:spcBef>
              <a:buClr>
                <a:srgbClr val="000000"/>
              </a:buClr>
              <a:buSzPct val="100000"/>
              <a:buFont typeface="Arial"/>
              <a:buChar char="●"/>
            </a:pPr>
            <a:r>
              <a:rPr lang="en"/>
              <a:t>Transaction Class provides the link between application and service policy</a:t>
            </a:r>
          </a:p>
          <a:p>
            <a:pPr lvl="0" indent="-419100" marL="457200">
              <a:spcBef>
                <a:spcPts val="0"/>
              </a:spcBef>
              <a:buClr>
                <a:srgbClr val="000000"/>
              </a:buClr>
              <a:buSzPct val="100000"/>
              <a:buFont typeface="Arial"/>
              <a:buChar char="●"/>
            </a:pPr>
            <a:r>
              <a:rPr lang="en"/>
              <a:t>A service policy can have multiple transaction classes mapped to it. But a transaction class must map to only one service policy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Components of Intelligent Management Cont...</a:t>
            </a:r>
          </a:p>
        </p:txBody>
      </p:sp>
      <p:sp>
        <p:nvSpPr>
          <p:cNvPr id="66" name="Shape 6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spcBef>
                <a:spcPts val="0"/>
              </a:spcBef>
              <a:buNone/>
            </a:pPr>
            <a:r>
              <a:rPr lang="en"/>
              <a:t>Service Policy:</a:t>
            </a:r>
          </a:p>
          <a:p>
            <a:pPr>
              <a:spcBef>
                <a:spcPts val="0"/>
              </a:spcBef>
              <a:buNone/>
            </a:pPr>
            <a:r>
              <a:t/>
            </a:r>
            <a:endParaRPr/>
          </a:p>
        </p:txBody>
      </p:sp>
      <p:pic>
        <p:nvPicPr>
          <p:cNvPr id="67" name="Shape 67"/>
          <p:cNvPicPr preferRelativeResize="0"/>
          <p:nvPr/>
        </p:nvPicPr>
        <p:blipFill>
          <a:blip r:embed="rId3"/>
          <a:stretch>
            <a:fillRect/>
          </a:stretch>
        </p:blipFill>
        <p:spPr>
          <a:xfrm>
            <a:off y="2926137" x="161925"/>
            <a:ext cy="1952625" cx="88201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On Demand Router Explained</a:t>
            </a:r>
          </a:p>
        </p:txBody>
      </p:sp>
      <p:sp>
        <p:nvSpPr>
          <p:cNvPr id="73" name="Shape 7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rgbClr val="000000"/>
              </a:buClr>
              <a:buSzPct val="100000"/>
              <a:buFont typeface="Arial"/>
              <a:buChar char="●"/>
            </a:pPr>
            <a:r>
              <a:rPr lang="en"/>
              <a:t>Java based proxy server. Sits in front of Application Servers</a:t>
            </a:r>
          </a:p>
          <a:p>
            <a:pPr lvl="0" indent="-419100" marL="457200">
              <a:spcBef>
                <a:spcPts val="0"/>
              </a:spcBef>
              <a:buClr>
                <a:srgbClr val="000000"/>
              </a:buClr>
              <a:buSzPct val="100000"/>
              <a:buFont typeface="Arial"/>
              <a:buChar char="●"/>
            </a:pPr>
            <a:r>
              <a:rPr lang="en"/>
              <a:t>Routes requests to Application servers based on operational policy</a:t>
            </a:r>
          </a:p>
        </p:txBody>
      </p:sp>
      <p:pic>
        <p:nvPicPr>
          <p:cNvPr id="74" name="Shape 74"/>
          <p:cNvPicPr preferRelativeResize="0"/>
          <p:nvPr/>
        </p:nvPicPr>
        <p:blipFill>
          <a:blip r:embed="rId3"/>
          <a:stretch>
            <a:fillRect/>
          </a:stretch>
        </p:blipFill>
        <p:spPr>
          <a:xfrm>
            <a:off y="3504825" x="1780825"/>
            <a:ext cy="3205649" cx="500129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